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3" r:id="rId5"/>
    <p:sldMasterId id="2147483686" r:id="rId6"/>
  </p:sldMasterIdLst>
  <p:notesMasterIdLst>
    <p:notesMasterId r:id="rId24"/>
  </p:notesMasterIdLst>
  <p:handoutMasterIdLst>
    <p:handoutMasterId r:id="rId25"/>
  </p:handoutMasterIdLst>
  <p:sldIdLst>
    <p:sldId id="256" r:id="rId7"/>
    <p:sldId id="279" r:id="rId8"/>
    <p:sldId id="278" r:id="rId9"/>
    <p:sldId id="284" r:id="rId10"/>
    <p:sldId id="292" r:id="rId11"/>
    <p:sldId id="288" r:id="rId12"/>
    <p:sldId id="289" r:id="rId13"/>
    <p:sldId id="258" r:id="rId14"/>
    <p:sldId id="276" r:id="rId15"/>
    <p:sldId id="291" r:id="rId16"/>
    <p:sldId id="290" r:id="rId17"/>
    <p:sldId id="280" r:id="rId18"/>
    <p:sldId id="281" r:id="rId19"/>
    <p:sldId id="282" r:id="rId20"/>
    <p:sldId id="293" r:id="rId21"/>
    <p:sldId id="294" r:id="rId22"/>
    <p:sldId id="267" r:id="rId23"/>
  </p:sldIdLst>
  <p:sldSz cx="12192000" cy="6858000"/>
  <p:notesSz cx="7031038" cy="10163175"/>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22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895" autoAdjust="0"/>
    <p:restoredTop sz="93447" autoAdjust="0"/>
  </p:normalViewPr>
  <p:slideViewPr>
    <p:cSldViewPr snapToGrid="0" showGuides="1">
      <p:cViewPr varScale="1">
        <p:scale>
          <a:sx n="103" d="100"/>
          <a:sy n="103" d="100"/>
        </p:scale>
        <p:origin x="1086" y="84"/>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43" d="100"/>
          <a:sy n="43" d="100"/>
        </p:scale>
        <p:origin x="2852"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1093648F-1D70-4F71-558C-E566F975C085}"/>
              </a:ext>
            </a:extLst>
          </p:cNvPr>
          <p:cNvSpPr>
            <a:spLocks noGrp="1"/>
          </p:cNvSpPr>
          <p:nvPr>
            <p:ph type="hdr" sz="quarter"/>
          </p:nvPr>
        </p:nvSpPr>
        <p:spPr>
          <a:xfrm>
            <a:off x="0" y="0"/>
            <a:ext cx="3046413" cy="5095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9034E9A5-53B0-7662-4378-AF41B73C654F}"/>
              </a:ext>
            </a:extLst>
          </p:cNvPr>
          <p:cNvSpPr>
            <a:spLocks noGrp="1"/>
          </p:cNvSpPr>
          <p:nvPr>
            <p:ph type="dt" sz="quarter" idx="1"/>
          </p:nvPr>
        </p:nvSpPr>
        <p:spPr>
          <a:xfrm>
            <a:off x="3983038" y="0"/>
            <a:ext cx="3046412" cy="509588"/>
          </a:xfrm>
          <a:prstGeom prst="rect">
            <a:avLst/>
          </a:prstGeom>
        </p:spPr>
        <p:txBody>
          <a:bodyPr vert="horz" lIns="91440" tIns="45720" rIns="91440" bIns="45720" rtlCol="0"/>
          <a:lstStyle>
            <a:lvl1pPr algn="r">
              <a:defRPr sz="1200"/>
            </a:lvl1pPr>
          </a:lstStyle>
          <a:p>
            <a:fld id="{901741FA-6278-44B4-A7F5-DD58D3B99AC3}" type="datetimeFigureOut">
              <a:rPr kumimoji="1" lang="ja-JP" altLang="en-US" smtClean="0"/>
              <a:t>2026/4/24</a:t>
            </a:fld>
            <a:endParaRPr kumimoji="1" lang="ja-JP" altLang="en-US"/>
          </a:p>
        </p:txBody>
      </p:sp>
      <p:sp>
        <p:nvSpPr>
          <p:cNvPr id="4" name="フッター プレースホルダー 3">
            <a:extLst>
              <a:ext uri="{FF2B5EF4-FFF2-40B4-BE49-F238E27FC236}">
                <a16:creationId xmlns:a16="http://schemas.microsoft.com/office/drawing/2014/main" id="{E5FCF23B-3797-0FF7-62A1-2DD45384AD4C}"/>
              </a:ext>
            </a:extLst>
          </p:cNvPr>
          <p:cNvSpPr>
            <a:spLocks noGrp="1"/>
          </p:cNvSpPr>
          <p:nvPr>
            <p:ph type="ftr" sz="quarter" idx="2"/>
          </p:nvPr>
        </p:nvSpPr>
        <p:spPr>
          <a:xfrm>
            <a:off x="0" y="9653588"/>
            <a:ext cx="3046413" cy="5095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C4395447-9D36-72A7-BCA1-24E28A18C9BE}"/>
              </a:ext>
            </a:extLst>
          </p:cNvPr>
          <p:cNvSpPr>
            <a:spLocks noGrp="1"/>
          </p:cNvSpPr>
          <p:nvPr>
            <p:ph type="sldNum" sz="quarter" idx="3"/>
          </p:nvPr>
        </p:nvSpPr>
        <p:spPr>
          <a:xfrm>
            <a:off x="3983038" y="9653588"/>
            <a:ext cx="3046412" cy="509587"/>
          </a:xfrm>
          <a:prstGeom prst="rect">
            <a:avLst/>
          </a:prstGeom>
        </p:spPr>
        <p:txBody>
          <a:bodyPr vert="horz" lIns="91440" tIns="45720" rIns="91440" bIns="45720" rtlCol="0" anchor="b"/>
          <a:lstStyle>
            <a:lvl1pPr algn="r">
              <a:defRPr sz="1200"/>
            </a:lvl1pPr>
          </a:lstStyle>
          <a:p>
            <a:fld id="{736BF5C2-2D34-484C-96B4-F4E6AE87719B}" type="slidenum">
              <a:rPr kumimoji="1" lang="ja-JP" altLang="en-US" smtClean="0"/>
              <a:t>‹#›</a:t>
            </a:fld>
            <a:endParaRPr kumimoji="1" lang="ja-JP" altLang="en-US"/>
          </a:p>
        </p:txBody>
      </p:sp>
    </p:spTree>
    <p:extLst>
      <p:ext uri="{BB962C8B-B14F-4D97-AF65-F5344CB8AC3E}">
        <p14:creationId xmlns:p14="http://schemas.microsoft.com/office/powerpoint/2010/main" val="29807310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46783" cy="509924"/>
          </a:xfrm>
          <a:prstGeom prst="rect">
            <a:avLst/>
          </a:prstGeom>
        </p:spPr>
        <p:txBody>
          <a:bodyPr vert="horz" lIns="98252" tIns="49126" rIns="98252" bIns="49126" rtlCol="0"/>
          <a:lstStyle>
            <a:lvl1pPr algn="l">
              <a:defRPr sz="1300"/>
            </a:lvl1pPr>
          </a:lstStyle>
          <a:p>
            <a:endParaRPr kumimoji="1" lang="ja-JP" altLang="en-US"/>
          </a:p>
        </p:txBody>
      </p:sp>
      <p:sp>
        <p:nvSpPr>
          <p:cNvPr id="3" name="日付プレースホルダー 2"/>
          <p:cNvSpPr>
            <a:spLocks noGrp="1"/>
          </p:cNvSpPr>
          <p:nvPr>
            <p:ph type="dt" idx="1"/>
          </p:nvPr>
        </p:nvSpPr>
        <p:spPr>
          <a:xfrm>
            <a:off x="3982628" y="0"/>
            <a:ext cx="3046783" cy="509924"/>
          </a:xfrm>
          <a:prstGeom prst="rect">
            <a:avLst/>
          </a:prstGeom>
        </p:spPr>
        <p:txBody>
          <a:bodyPr vert="horz" lIns="98252" tIns="49126" rIns="98252" bIns="49126" rtlCol="0"/>
          <a:lstStyle>
            <a:lvl1pPr algn="r">
              <a:defRPr sz="1300"/>
            </a:lvl1pPr>
          </a:lstStyle>
          <a:p>
            <a:fld id="{4D84F1D1-4CAD-4857-93BF-CD6E2ABC8CB2}" type="datetimeFigureOut">
              <a:rPr kumimoji="1" lang="ja-JP" altLang="en-US" smtClean="0"/>
              <a:t>2026/4/24</a:t>
            </a:fld>
            <a:endParaRPr kumimoji="1" lang="ja-JP" altLang="en-US"/>
          </a:p>
        </p:txBody>
      </p:sp>
      <p:sp>
        <p:nvSpPr>
          <p:cNvPr id="4" name="スライド イメージ プレースホルダー 3"/>
          <p:cNvSpPr>
            <a:spLocks noGrp="1" noRot="1" noChangeAspect="1"/>
          </p:cNvSpPr>
          <p:nvPr>
            <p:ph type="sldImg" idx="2"/>
          </p:nvPr>
        </p:nvSpPr>
        <p:spPr>
          <a:xfrm>
            <a:off x="466725" y="1270000"/>
            <a:ext cx="6097588" cy="3430588"/>
          </a:xfrm>
          <a:prstGeom prst="rect">
            <a:avLst/>
          </a:prstGeom>
          <a:noFill/>
          <a:ln w="12700">
            <a:solidFill>
              <a:prstClr val="black"/>
            </a:solidFill>
          </a:ln>
        </p:spPr>
        <p:txBody>
          <a:bodyPr vert="horz" lIns="98252" tIns="49126" rIns="98252" bIns="49126" rtlCol="0" anchor="ctr"/>
          <a:lstStyle/>
          <a:p>
            <a:endParaRPr lang="ja-JP" altLang="en-US"/>
          </a:p>
        </p:txBody>
      </p:sp>
      <p:sp>
        <p:nvSpPr>
          <p:cNvPr id="5" name="ノート プレースホルダー 4"/>
          <p:cNvSpPr>
            <a:spLocks noGrp="1"/>
          </p:cNvSpPr>
          <p:nvPr>
            <p:ph type="body" sz="quarter" idx="3"/>
          </p:nvPr>
        </p:nvSpPr>
        <p:spPr>
          <a:xfrm>
            <a:off x="703104" y="4891028"/>
            <a:ext cx="5624830" cy="4001750"/>
          </a:xfrm>
          <a:prstGeom prst="rect">
            <a:avLst/>
          </a:prstGeom>
        </p:spPr>
        <p:txBody>
          <a:bodyPr vert="horz" lIns="98252" tIns="49126" rIns="98252" bIns="4912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スライド番号プレースホルダー 6"/>
          <p:cNvSpPr>
            <a:spLocks noGrp="1"/>
          </p:cNvSpPr>
          <p:nvPr>
            <p:ph type="sldNum" sz="quarter" idx="5"/>
          </p:nvPr>
        </p:nvSpPr>
        <p:spPr>
          <a:xfrm>
            <a:off x="3982628" y="9653253"/>
            <a:ext cx="3046783" cy="509923"/>
          </a:xfrm>
          <a:prstGeom prst="rect">
            <a:avLst/>
          </a:prstGeom>
        </p:spPr>
        <p:txBody>
          <a:bodyPr vert="horz" lIns="98252" tIns="49126" rIns="98252" bIns="49126" rtlCol="0" anchor="b"/>
          <a:lstStyle>
            <a:lvl1pPr algn="r">
              <a:defRPr sz="1300"/>
            </a:lvl1pPr>
          </a:lstStyle>
          <a:p>
            <a:fld id="{221B6BB7-5582-44B7-A361-7D0E565143AB}" type="slidenum">
              <a:rPr kumimoji="1" lang="ja-JP" altLang="en-US" smtClean="0"/>
              <a:t>‹#›</a:t>
            </a:fld>
            <a:endParaRPr kumimoji="1" lang="ja-JP" altLang="en-US"/>
          </a:p>
        </p:txBody>
      </p:sp>
      <p:sp>
        <p:nvSpPr>
          <p:cNvPr id="8" name="フッター プレースホルダー 7">
            <a:extLst>
              <a:ext uri="{FF2B5EF4-FFF2-40B4-BE49-F238E27FC236}">
                <a16:creationId xmlns:a16="http://schemas.microsoft.com/office/drawing/2014/main" id="{F36CC836-485C-46D8-9E23-F9A964C2C5F6}"/>
              </a:ext>
            </a:extLst>
          </p:cNvPr>
          <p:cNvSpPr>
            <a:spLocks noGrp="1"/>
          </p:cNvSpPr>
          <p:nvPr>
            <p:ph type="ftr" sz="quarter" idx="4"/>
          </p:nvPr>
        </p:nvSpPr>
        <p:spPr>
          <a:xfrm>
            <a:off x="0" y="9653253"/>
            <a:ext cx="3046783" cy="509923"/>
          </a:xfrm>
          <a:prstGeom prst="rect">
            <a:avLst/>
          </a:prstGeom>
        </p:spPr>
        <p:txBody>
          <a:bodyPr vert="horz" lIns="98252" tIns="49126" rIns="98252" bIns="49126" rtlCol="0" anchor="b"/>
          <a:lstStyle>
            <a:lvl1pPr algn="l">
              <a:defRPr sz="1300"/>
            </a:lvl1pPr>
          </a:lstStyle>
          <a:p>
            <a:endParaRPr kumimoji="1" lang="ja-JP" altLang="en-US"/>
          </a:p>
        </p:txBody>
      </p:sp>
    </p:spTree>
    <p:extLst>
      <p:ext uri="{BB962C8B-B14F-4D97-AF65-F5344CB8AC3E}">
        <p14:creationId xmlns:p14="http://schemas.microsoft.com/office/powerpoint/2010/main" val="267855495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7F4A477-D4C3-43F9-713D-F9DE0DABADC9}"/>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5C8FC0AF-4E1A-86A9-9D94-5CB121CAA8B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478DCADD-BFA6-4037-0860-F1492B5E0F73}"/>
              </a:ext>
            </a:extLst>
          </p:cNvPr>
          <p:cNvSpPr>
            <a:spLocks noGrp="1"/>
          </p:cNvSpPr>
          <p:nvPr>
            <p:ph type="dt" sz="half" idx="10"/>
          </p:nvPr>
        </p:nvSpPr>
        <p:spPr/>
        <p:txBody>
          <a:bodyPr/>
          <a:lstStyle/>
          <a:p>
            <a:fld id="{50D2A47F-0E0F-4DBD-B2F6-CF79484B2161}" type="datetimeFigureOut">
              <a:rPr kumimoji="1" lang="ja-JP" altLang="en-US" smtClean="0"/>
              <a:t>2026/4/24</a:t>
            </a:fld>
            <a:endParaRPr kumimoji="1" lang="ja-JP" altLang="en-US"/>
          </a:p>
        </p:txBody>
      </p:sp>
      <p:sp>
        <p:nvSpPr>
          <p:cNvPr id="5" name="フッター プレースホルダー 4">
            <a:extLst>
              <a:ext uri="{FF2B5EF4-FFF2-40B4-BE49-F238E27FC236}">
                <a16:creationId xmlns:a16="http://schemas.microsoft.com/office/drawing/2014/main" id="{0908F35A-9124-9475-22FC-0622D46DAEC9}"/>
              </a:ext>
            </a:extLst>
          </p:cNvPr>
          <p:cNvSpPr>
            <a:spLocks noGrp="1"/>
          </p:cNvSpPr>
          <p:nvPr>
            <p:ph type="ftr" sz="quarter" idx="11"/>
          </p:nvPr>
        </p:nvSpPr>
        <p:spPr/>
        <p:txBody>
          <a:bodyPr/>
          <a:lstStyle/>
          <a:p>
            <a:endParaRPr kumimoji="1" lang="ja-JP" altLang="en-US" dirty="0"/>
          </a:p>
        </p:txBody>
      </p:sp>
      <p:sp>
        <p:nvSpPr>
          <p:cNvPr id="6" name="スライド番号プレースホルダー 5">
            <a:extLst>
              <a:ext uri="{FF2B5EF4-FFF2-40B4-BE49-F238E27FC236}">
                <a16:creationId xmlns:a16="http://schemas.microsoft.com/office/drawing/2014/main" id="{06340CA3-4915-BB5E-1E7D-59C4A9897AE3}"/>
              </a:ext>
            </a:extLst>
          </p:cNvPr>
          <p:cNvSpPr>
            <a:spLocks noGrp="1"/>
          </p:cNvSpPr>
          <p:nvPr>
            <p:ph type="sldNum" sz="quarter" idx="12"/>
          </p:nvPr>
        </p:nvSpPr>
        <p:spPr/>
        <p:txBody>
          <a:bodyPr/>
          <a:lstStyle/>
          <a:p>
            <a:fld id="{06121987-A61F-44E1-8159-83760BA81B52}" type="slidenum">
              <a:rPr kumimoji="1" lang="ja-JP" altLang="en-US" smtClean="0"/>
              <a:t>‹#›</a:t>
            </a:fld>
            <a:endParaRPr kumimoji="1" lang="ja-JP" altLang="en-US"/>
          </a:p>
        </p:txBody>
      </p:sp>
    </p:spTree>
    <p:extLst>
      <p:ext uri="{BB962C8B-B14F-4D97-AF65-F5344CB8AC3E}">
        <p14:creationId xmlns:p14="http://schemas.microsoft.com/office/powerpoint/2010/main" val="1389742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6EADCF2-F3C4-6B61-1940-086456794229}"/>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29FED4D-BCDA-366A-40EA-136B0CA70203}"/>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56DBFA4-A1C8-531A-E5FF-5513CCAC2AC8}"/>
              </a:ext>
            </a:extLst>
          </p:cNvPr>
          <p:cNvSpPr>
            <a:spLocks noGrp="1"/>
          </p:cNvSpPr>
          <p:nvPr>
            <p:ph type="dt" sz="half" idx="10"/>
          </p:nvPr>
        </p:nvSpPr>
        <p:spPr/>
        <p:txBody>
          <a:bodyPr/>
          <a:lstStyle/>
          <a:p>
            <a:fld id="{B1A9513D-3E5F-4F4F-9345-84C3A194C883}" type="datetimeFigureOut">
              <a:rPr kumimoji="1" lang="ja-JP" altLang="en-US" smtClean="0"/>
              <a:t>2026/4/24</a:t>
            </a:fld>
            <a:endParaRPr kumimoji="1" lang="ja-JP" altLang="en-US"/>
          </a:p>
        </p:txBody>
      </p:sp>
      <p:sp>
        <p:nvSpPr>
          <p:cNvPr id="6" name="スライド番号プレースホルダー 5">
            <a:extLst>
              <a:ext uri="{FF2B5EF4-FFF2-40B4-BE49-F238E27FC236}">
                <a16:creationId xmlns:a16="http://schemas.microsoft.com/office/drawing/2014/main" id="{A3FF95A0-1365-25F5-392E-03E99AE581EB}"/>
              </a:ext>
            </a:extLst>
          </p:cNvPr>
          <p:cNvSpPr>
            <a:spLocks noGrp="1"/>
          </p:cNvSpPr>
          <p:nvPr>
            <p:ph type="sldNum" sz="quarter" idx="12"/>
          </p:nvPr>
        </p:nvSpPr>
        <p:spPr/>
        <p:txBody>
          <a:bodyPr/>
          <a:lstStyle/>
          <a:p>
            <a:fld id="{DDB30D30-31AC-4C19-A9A5-2526F979E43F}" type="slidenum">
              <a:rPr kumimoji="1" lang="ja-JP" altLang="en-US" smtClean="0"/>
              <a:t>‹#›</a:t>
            </a:fld>
            <a:endParaRPr kumimoji="1" lang="ja-JP" altLang="en-US"/>
          </a:p>
        </p:txBody>
      </p:sp>
    </p:spTree>
    <p:extLst>
      <p:ext uri="{BB962C8B-B14F-4D97-AF65-F5344CB8AC3E}">
        <p14:creationId xmlns:p14="http://schemas.microsoft.com/office/powerpoint/2010/main" val="5837446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B7D8FA5-705D-4860-3C84-C7BACBBCE1E1}"/>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225A584-1E20-27D1-B093-22B11A12854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1A4CD7DF-BEDF-D8FE-A54F-08DD6AE153E8}"/>
              </a:ext>
            </a:extLst>
          </p:cNvPr>
          <p:cNvSpPr>
            <a:spLocks noGrp="1"/>
          </p:cNvSpPr>
          <p:nvPr>
            <p:ph type="dt" sz="half" idx="10"/>
          </p:nvPr>
        </p:nvSpPr>
        <p:spPr/>
        <p:txBody>
          <a:bodyPr/>
          <a:lstStyle/>
          <a:p>
            <a:fld id="{B1A9513D-3E5F-4F4F-9345-84C3A194C883}" type="datetimeFigureOut">
              <a:rPr kumimoji="1" lang="ja-JP" altLang="en-US" smtClean="0"/>
              <a:t>2026/4/24</a:t>
            </a:fld>
            <a:endParaRPr kumimoji="1" lang="ja-JP" altLang="en-US"/>
          </a:p>
        </p:txBody>
      </p:sp>
      <p:sp>
        <p:nvSpPr>
          <p:cNvPr id="5" name="フッター プレースホルダー 4">
            <a:extLst>
              <a:ext uri="{FF2B5EF4-FFF2-40B4-BE49-F238E27FC236}">
                <a16:creationId xmlns:a16="http://schemas.microsoft.com/office/drawing/2014/main" id="{5822760E-0E00-447D-5027-19034414CDB8}"/>
              </a:ext>
            </a:extLst>
          </p:cNvPr>
          <p:cNvSpPr>
            <a:spLocks noGrp="1"/>
          </p:cNvSpPr>
          <p:nvPr>
            <p:ph type="ftr" sz="quarter" idx="11"/>
          </p:nvPr>
        </p:nvSpPr>
        <p:spPr>
          <a:xfrm>
            <a:off x="4118344" y="6082252"/>
            <a:ext cx="4114800" cy="365125"/>
          </a:xfrm>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C46ECDA-6F10-A417-41DC-51DB533DF50E}"/>
              </a:ext>
            </a:extLst>
          </p:cNvPr>
          <p:cNvSpPr>
            <a:spLocks noGrp="1"/>
          </p:cNvSpPr>
          <p:nvPr>
            <p:ph type="sldNum" sz="quarter" idx="12"/>
          </p:nvPr>
        </p:nvSpPr>
        <p:spPr/>
        <p:txBody>
          <a:bodyPr/>
          <a:lstStyle/>
          <a:p>
            <a:fld id="{DDB30D30-31AC-4C19-A9A5-2526F979E43F}" type="slidenum">
              <a:rPr kumimoji="1" lang="ja-JP" altLang="en-US" smtClean="0"/>
              <a:t>‹#›</a:t>
            </a:fld>
            <a:endParaRPr kumimoji="1" lang="ja-JP" altLang="en-US"/>
          </a:p>
        </p:txBody>
      </p:sp>
    </p:spTree>
    <p:extLst>
      <p:ext uri="{BB962C8B-B14F-4D97-AF65-F5344CB8AC3E}">
        <p14:creationId xmlns:p14="http://schemas.microsoft.com/office/powerpoint/2010/main" val="186744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075143A-2BFA-7477-D1BB-261A4A17CBF0}"/>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8654706-3C22-5DF1-9CEA-3C43E6D9CB59}"/>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8A092EDC-5A01-E392-6D6E-83B88F96D7A6}"/>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E05373FD-2F0F-9E80-5FCA-A4BADF340401}"/>
              </a:ext>
            </a:extLst>
          </p:cNvPr>
          <p:cNvSpPr>
            <a:spLocks noGrp="1"/>
          </p:cNvSpPr>
          <p:nvPr>
            <p:ph type="dt" sz="half" idx="10"/>
          </p:nvPr>
        </p:nvSpPr>
        <p:spPr/>
        <p:txBody>
          <a:bodyPr/>
          <a:lstStyle/>
          <a:p>
            <a:fld id="{B1A9513D-3E5F-4F4F-9345-84C3A194C883}" type="datetimeFigureOut">
              <a:rPr kumimoji="1" lang="ja-JP" altLang="en-US" smtClean="0"/>
              <a:t>2026/4/24</a:t>
            </a:fld>
            <a:endParaRPr kumimoji="1" lang="ja-JP" altLang="en-US"/>
          </a:p>
        </p:txBody>
      </p:sp>
      <p:sp>
        <p:nvSpPr>
          <p:cNvPr id="6" name="フッター プレースホルダー 5">
            <a:extLst>
              <a:ext uri="{FF2B5EF4-FFF2-40B4-BE49-F238E27FC236}">
                <a16:creationId xmlns:a16="http://schemas.microsoft.com/office/drawing/2014/main" id="{8BCF8CD5-D849-A883-44BF-325D80A4A2E7}"/>
              </a:ext>
            </a:extLst>
          </p:cNvPr>
          <p:cNvSpPr>
            <a:spLocks noGrp="1"/>
          </p:cNvSpPr>
          <p:nvPr>
            <p:ph type="ftr" sz="quarter" idx="11"/>
          </p:nvPr>
        </p:nvSpPr>
        <p:spPr>
          <a:xfrm>
            <a:off x="4038600" y="5811838"/>
            <a:ext cx="4114800" cy="365125"/>
          </a:xfrm>
        </p:spPr>
        <p:txBody>
          <a:bodyPr/>
          <a:lstStyle/>
          <a:p>
            <a:endParaRPr kumimoji="1" lang="ja-JP" altLang="en-US" dirty="0"/>
          </a:p>
        </p:txBody>
      </p:sp>
      <p:sp>
        <p:nvSpPr>
          <p:cNvPr id="7" name="スライド番号プレースホルダー 6">
            <a:extLst>
              <a:ext uri="{FF2B5EF4-FFF2-40B4-BE49-F238E27FC236}">
                <a16:creationId xmlns:a16="http://schemas.microsoft.com/office/drawing/2014/main" id="{1DC8086F-38AD-92FB-C089-296E356A0096}"/>
              </a:ext>
            </a:extLst>
          </p:cNvPr>
          <p:cNvSpPr>
            <a:spLocks noGrp="1"/>
          </p:cNvSpPr>
          <p:nvPr>
            <p:ph type="sldNum" sz="quarter" idx="12"/>
          </p:nvPr>
        </p:nvSpPr>
        <p:spPr/>
        <p:txBody>
          <a:bodyPr/>
          <a:lstStyle/>
          <a:p>
            <a:fld id="{DDB30D30-31AC-4C19-A9A5-2526F979E43F}" type="slidenum">
              <a:rPr kumimoji="1" lang="ja-JP" altLang="en-US" smtClean="0"/>
              <a:t>‹#›</a:t>
            </a:fld>
            <a:endParaRPr kumimoji="1" lang="ja-JP" altLang="en-US"/>
          </a:p>
        </p:txBody>
      </p:sp>
    </p:spTree>
    <p:extLst>
      <p:ext uri="{BB962C8B-B14F-4D97-AF65-F5344CB8AC3E}">
        <p14:creationId xmlns:p14="http://schemas.microsoft.com/office/powerpoint/2010/main" val="460021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92C601-3865-6494-2059-44C301E8E333}"/>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EB47A3B4-D35E-AC2B-BB7D-76E936F688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BD993D2C-B14B-9F41-8272-DCA8F8A293A4}"/>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D346E774-2338-CC8B-A8B3-95409A5B9B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3FC2E9EC-9C9B-6123-4DAD-9E61528B8BA6}"/>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8E18A407-20AD-62AB-2E3A-1CFA8EEEB72B}"/>
              </a:ext>
            </a:extLst>
          </p:cNvPr>
          <p:cNvSpPr>
            <a:spLocks noGrp="1"/>
          </p:cNvSpPr>
          <p:nvPr>
            <p:ph type="dt" sz="half" idx="10"/>
          </p:nvPr>
        </p:nvSpPr>
        <p:spPr/>
        <p:txBody>
          <a:bodyPr/>
          <a:lstStyle/>
          <a:p>
            <a:fld id="{B1A9513D-3E5F-4F4F-9345-84C3A194C883}" type="datetimeFigureOut">
              <a:rPr kumimoji="1" lang="ja-JP" altLang="en-US" smtClean="0"/>
              <a:t>2026/4/24</a:t>
            </a:fld>
            <a:endParaRPr kumimoji="1" lang="ja-JP" altLang="en-US"/>
          </a:p>
        </p:txBody>
      </p:sp>
      <p:sp>
        <p:nvSpPr>
          <p:cNvPr id="8" name="フッター プレースホルダー 7">
            <a:extLst>
              <a:ext uri="{FF2B5EF4-FFF2-40B4-BE49-F238E27FC236}">
                <a16:creationId xmlns:a16="http://schemas.microsoft.com/office/drawing/2014/main" id="{B6789C36-2B38-CE21-E14F-DD6C0BDA768F}"/>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5B7D9054-033D-D949-D792-A0A691CCED1A}"/>
              </a:ext>
            </a:extLst>
          </p:cNvPr>
          <p:cNvSpPr>
            <a:spLocks noGrp="1"/>
          </p:cNvSpPr>
          <p:nvPr>
            <p:ph type="sldNum" sz="quarter" idx="12"/>
          </p:nvPr>
        </p:nvSpPr>
        <p:spPr/>
        <p:txBody>
          <a:bodyPr/>
          <a:lstStyle/>
          <a:p>
            <a:fld id="{DDB30D30-31AC-4C19-A9A5-2526F979E43F}" type="slidenum">
              <a:rPr kumimoji="1" lang="ja-JP" altLang="en-US" smtClean="0"/>
              <a:t>‹#›</a:t>
            </a:fld>
            <a:endParaRPr kumimoji="1" lang="ja-JP" altLang="en-US"/>
          </a:p>
        </p:txBody>
      </p:sp>
    </p:spTree>
    <p:extLst>
      <p:ext uri="{BB962C8B-B14F-4D97-AF65-F5344CB8AC3E}">
        <p14:creationId xmlns:p14="http://schemas.microsoft.com/office/powerpoint/2010/main" val="1955676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9B68BE1-5DA7-572C-EDB4-89C1F8AA34DB}"/>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72DDE396-48CF-AD3D-E3CC-09ED42B9921B}"/>
              </a:ext>
            </a:extLst>
          </p:cNvPr>
          <p:cNvSpPr>
            <a:spLocks noGrp="1"/>
          </p:cNvSpPr>
          <p:nvPr>
            <p:ph type="dt" sz="half" idx="10"/>
          </p:nvPr>
        </p:nvSpPr>
        <p:spPr/>
        <p:txBody>
          <a:bodyPr/>
          <a:lstStyle/>
          <a:p>
            <a:fld id="{B1A9513D-3E5F-4F4F-9345-84C3A194C883}" type="datetimeFigureOut">
              <a:rPr kumimoji="1" lang="ja-JP" altLang="en-US" smtClean="0"/>
              <a:t>2026/4/24</a:t>
            </a:fld>
            <a:endParaRPr kumimoji="1" lang="ja-JP" altLang="en-US"/>
          </a:p>
        </p:txBody>
      </p:sp>
      <p:sp>
        <p:nvSpPr>
          <p:cNvPr id="4" name="フッター プレースホルダー 3">
            <a:extLst>
              <a:ext uri="{FF2B5EF4-FFF2-40B4-BE49-F238E27FC236}">
                <a16:creationId xmlns:a16="http://schemas.microsoft.com/office/drawing/2014/main" id="{E62EE987-054B-B216-4C26-0B290C285377}"/>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E3C8E341-68B5-C0C4-82DD-19F6E7BBCDF9}"/>
              </a:ext>
            </a:extLst>
          </p:cNvPr>
          <p:cNvSpPr>
            <a:spLocks noGrp="1"/>
          </p:cNvSpPr>
          <p:nvPr>
            <p:ph type="sldNum" sz="quarter" idx="12"/>
          </p:nvPr>
        </p:nvSpPr>
        <p:spPr/>
        <p:txBody>
          <a:bodyPr/>
          <a:lstStyle/>
          <a:p>
            <a:fld id="{DDB30D30-31AC-4C19-A9A5-2526F979E43F}" type="slidenum">
              <a:rPr kumimoji="1" lang="ja-JP" altLang="en-US" smtClean="0"/>
              <a:t>‹#›</a:t>
            </a:fld>
            <a:endParaRPr kumimoji="1" lang="ja-JP" altLang="en-US"/>
          </a:p>
        </p:txBody>
      </p:sp>
    </p:spTree>
    <p:extLst>
      <p:ext uri="{BB962C8B-B14F-4D97-AF65-F5344CB8AC3E}">
        <p14:creationId xmlns:p14="http://schemas.microsoft.com/office/powerpoint/2010/main" val="2980515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E4FD1038-E1C7-85C8-8B65-1EB638A110BB}"/>
              </a:ext>
            </a:extLst>
          </p:cNvPr>
          <p:cNvSpPr>
            <a:spLocks noGrp="1"/>
          </p:cNvSpPr>
          <p:nvPr>
            <p:ph type="dt" sz="half" idx="10"/>
          </p:nvPr>
        </p:nvSpPr>
        <p:spPr/>
        <p:txBody>
          <a:bodyPr/>
          <a:lstStyle/>
          <a:p>
            <a:fld id="{B1A9513D-3E5F-4F4F-9345-84C3A194C883}" type="datetimeFigureOut">
              <a:rPr kumimoji="1" lang="ja-JP" altLang="en-US" smtClean="0"/>
              <a:t>2026/4/24</a:t>
            </a:fld>
            <a:endParaRPr kumimoji="1" lang="ja-JP" altLang="en-US"/>
          </a:p>
        </p:txBody>
      </p:sp>
      <p:sp>
        <p:nvSpPr>
          <p:cNvPr id="3" name="フッター プレースホルダー 2">
            <a:extLst>
              <a:ext uri="{FF2B5EF4-FFF2-40B4-BE49-F238E27FC236}">
                <a16:creationId xmlns:a16="http://schemas.microsoft.com/office/drawing/2014/main" id="{46E7A76F-0BD7-8432-553E-1F25FF2FC29D}"/>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DBE7F90-B7F2-0552-D762-BFBDEFF6B030}"/>
              </a:ext>
            </a:extLst>
          </p:cNvPr>
          <p:cNvSpPr>
            <a:spLocks noGrp="1"/>
          </p:cNvSpPr>
          <p:nvPr>
            <p:ph type="sldNum" sz="quarter" idx="12"/>
          </p:nvPr>
        </p:nvSpPr>
        <p:spPr/>
        <p:txBody>
          <a:bodyPr/>
          <a:lstStyle/>
          <a:p>
            <a:fld id="{DDB30D30-31AC-4C19-A9A5-2526F979E43F}" type="slidenum">
              <a:rPr kumimoji="1" lang="ja-JP" altLang="en-US" smtClean="0"/>
              <a:t>‹#›</a:t>
            </a:fld>
            <a:endParaRPr kumimoji="1" lang="ja-JP" altLang="en-US"/>
          </a:p>
        </p:txBody>
      </p:sp>
    </p:spTree>
    <p:extLst>
      <p:ext uri="{BB962C8B-B14F-4D97-AF65-F5344CB8AC3E}">
        <p14:creationId xmlns:p14="http://schemas.microsoft.com/office/powerpoint/2010/main" val="3978365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C50749-ED7F-8FE1-4D89-859B75FBE9D8}"/>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61F520C-7AC1-90EF-2169-10315CCE0F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0BBA0DAB-3801-1519-E846-D7BA8B70FF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820AAF6-C260-A77B-C054-2E0DA9B5BFD4}"/>
              </a:ext>
            </a:extLst>
          </p:cNvPr>
          <p:cNvSpPr>
            <a:spLocks noGrp="1"/>
          </p:cNvSpPr>
          <p:nvPr>
            <p:ph type="dt" sz="half" idx="10"/>
          </p:nvPr>
        </p:nvSpPr>
        <p:spPr/>
        <p:txBody>
          <a:bodyPr/>
          <a:lstStyle/>
          <a:p>
            <a:fld id="{B1A9513D-3E5F-4F4F-9345-84C3A194C883}" type="datetimeFigureOut">
              <a:rPr kumimoji="1" lang="ja-JP" altLang="en-US" smtClean="0"/>
              <a:t>2026/4/24</a:t>
            </a:fld>
            <a:endParaRPr kumimoji="1" lang="ja-JP" altLang="en-US"/>
          </a:p>
        </p:txBody>
      </p:sp>
      <p:sp>
        <p:nvSpPr>
          <p:cNvPr id="6" name="フッター プレースホルダー 5">
            <a:extLst>
              <a:ext uri="{FF2B5EF4-FFF2-40B4-BE49-F238E27FC236}">
                <a16:creationId xmlns:a16="http://schemas.microsoft.com/office/drawing/2014/main" id="{7A72A5A8-D7A8-8DA2-C9F4-735C042CC860}"/>
              </a:ext>
            </a:extLst>
          </p:cNvPr>
          <p:cNvSpPr>
            <a:spLocks noGrp="1"/>
          </p:cNvSpPr>
          <p:nvPr>
            <p:ph type="ftr" sz="quarter" idx="11"/>
          </p:nvPr>
        </p:nvSpPr>
        <p:spPr/>
        <p:txBody>
          <a:bodyPr/>
          <a:lstStyle/>
          <a:p>
            <a:endParaRPr kumimoji="1" lang="ja-JP" altLang="en-US" dirty="0"/>
          </a:p>
        </p:txBody>
      </p:sp>
      <p:sp>
        <p:nvSpPr>
          <p:cNvPr id="7" name="スライド番号プレースホルダー 6">
            <a:extLst>
              <a:ext uri="{FF2B5EF4-FFF2-40B4-BE49-F238E27FC236}">
                <a16:creationId xmlns:a16="http://schemas.microsoft.com/office/drawing/2014/main" id="{6CD92D78-7CFA-CC0B-262F-6C5CC12A0EB4}"/>
              </a:ext>
            </a:extLst>
          </p:cNvPr>
          <p:cNvSpPr>
            <a:spLocks noGrp="1"/>
          </p:cNvSpPr>
          <p:nvPr>
            <p:ph type="sldNum" sz="quarter" idx="12"/>
          </p:nvPr>
        </p:nvSpPr>
        <p:spPr/>
        <p:txBody>
          <a:bodyPr/>
          <a:lstStyle/>
          <a:p>
            <a:fld id="{DDB30D30-31AC-4C19-A9A5-2526F979E43F}" type="slidenum">
              <a:rPr kumimoji="1" lang="ja-JP" altLang="en-US" smtClean="0"/>
              <a:t>‹#›</a:t>
            </a:fld>
            <a:endParaRPr kumimoji="1" lang="ja-JP" altLang="en-US"/>
          </a:p>
        </p:txBody>
      </p:sp>
    </p:spTree>
    <p:extLst>
      <p:ext uri="{BB962C8B-B14F-4D97-AF65-F5344CB8AC3E}">
        <p14:creationId xmlns:p14="http://schemas.microsoft.com/office/powerpoint/2010/main" val="2973261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6F6364B-B90D-31FC-F33E-73159F04100E}"/>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6B1A66CC-9088-6E51-9790-43053FDD6E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F6C9C36A-D440-427B-0240-9D36D604CE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37B22A0F-DBF6-CDF0-08C1-EF1275D82889}"/>
              </a:ext>
            </a:extLst>
          </p:cNvPr>
          <p:cNvSpPr>
            <a:spLocks noGrp="1"/>
          </p:cNvSpPr>
          <p:nvPr>
            <p:ph type="dt" sz="half" idx="10"/>
          </p:nvPr>
        </p:nvSpPr>
        <p:spPr/>
        <p:txBody>
          <a:bodyPr/>
          <a:lstStyle/>
          <a:p>
            <a:fld id="{B1A9513D-3E5F-4F4F-9345-84C3A194C883}" type="datetimeFigureOut">
              <a:rPr kumimoji="1" lang="ja-JP" altLang="en-US" smtClean="0"/>
              <a:t>2026/4/24</a:t>
            </a:fld>
            <a:endParaRPr kumimoji="1" lang="ja-JP" altLang="en-US"/>
          </a:p>
        </p:txBody>
      </p:sp>
      <p:sp>
        <p:nvSpPr>
          <p:cNvPr id="6" name="フッター プレースホルダー 5">
            <a:extLst>
              <a:ext uri="{FF2B5EF4-FFF2-40B4-BE49-F238E27FC236}">
                <a16:creationId xmlns:a16="http://schemas.microsoft.com/office/drawing/2014/main" id="{9B235653-1D35-8D5A-DEE1-B0B7E60392A0}"/>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D319CE7-87CE-F973-DCC7-5605C9077AFC}"/>
              </a:ext>
            </a:extLst>
          </p:cNvPr>
          <p:cNvSpPr>
            <a:spLocks noGrp="1"/>
          </p:cNvSpPr>
          <p:nvPr>
            <p:ph type="sldNum" sz="quarter" idx="12"/>
          </p:nvPr>
        </p:nvSpPr>
        <p:spPr/>
        <p:txBody>
          <a:bodyPr/>
          <a:lstStyle/>
          <a:p>
            <a:fld id="{DDB30D30-31AC-4C19-A9A5-2526F979E43F}" type="slidenum">
              <a:rPr kumimoji="1" lang="ja-JP" altLang="en-US" smtClean="0"/>
              <a:t>‹#›</a:t>
            </a:fld>
            <a:endParaRPr kumimoji="1" lang="ja-JP" altLang="en-US"/>
          </a:p>
        </p:txBody>
      </p:sp>
    </p:spTree>
    <p:extLst>
      <p:ext uri="{BB962C8B-B14F-4D97-AF65-F5344CB8AC3E}">
        <p14:creationId xmlns:p14="http://schemas.microsoft.com/office/powerpoint/2010/main" val="2305917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1457FAE-AD9A-5D26-D499-636D578077E4}"/>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D8766D9-F9E6-C00C-CACF-D4F196357392}"/>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CB752D5-F9AF-35DE-AF42-6CF54CE7D227}"/>
              </a:ext>
            </a:extLst>
          </p:cNvPr>
          <p:cNvSpPr>
            <a:spLocks noGrp="1"/>
          </p:cNvSpPr>
          <p:nvPr>
            <p:ph type="dt" sz="half" idx="10"/>
          </p:nvPr>
        </p:nvSpPr>
        <p:spPr/>
        <p:txBody>
          <a:bodyPr/>
          <a:lstStyle/>
          <a:p>
            <a:fld id="{B1A9513D-3E5F-4F4F-9345-84C3A194C883}" type="datetimeFigureOut">
              <a:rPr kumimoji="1" lang="ja-JP" altLang="en-US" smtClean="0"/>
              <a:t>2026/4/24</a:t>
            </a:fld>
            <a:endParaRPr kumimoji="1" lang="ja-JP" altLang="en-US"/>
          </a:p>
        </p:txBody>
      </p:sp>
      <p:sp>
        <p:nvSpPr>
          <p:cNvPr id="5" name="フッター プレースホルダー 4">
            <a:extLst>
              <a:ext uri="{FF2B5EF4-FFF2-40B4-BE49-F238E27FC236}">
                <a16:creationId xmlns:a16="http://schemas.microsoft.com/office/drawing/2014/main" id="{B6A9DF4F-E85D-0576-F560-7D66A6389D8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AEC335B-2642-4BC0-661D-A028F9412FDB}"/>
              </a:ext>
            </a:extLst>
          </p:cNvPr>
          <p:cNvSpPr>
            <a:spLocks noGrp="1"/>
          </p:cNvSpPr>
          <p:nvPr>
            <p:ph type="sldNum" sz="quarter" idx="12"/>
          </p:nvPr>
        </p:nvSpPr>
        <p:spPr/>
        <p:txBody>
          <a:bodyPr/>
          <a:lstStyle/>
          <a:p>
            <a:fld id="{DDB30D30-31AC-4C19-A9A5-2526F979E43F}" type="slidenum">
              <a:rPr kumimoji="1" lang="ja-JP" altLang="en-US" smtClean="0"/>
              <a:t>‹#›</a:t>
            </a:fld>
            <a:endParaRPr kumimoji="1" lang="ja-JP" altLang="en-US"/>
          </a:p>
        </p:txBody>
      </p:sp>
    </p:spTree>
    <p:extLst>
      <p:ext uri="{BB962C8B-B14F-4D97-AF65-F5344CB8AC3E}">
        <p14:creationId xmlns:p14="http://schemas.microsoft.com/office/powerpoint/2010/main" val="3930635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E7512BB5-B125-5726-A44A-E81E11D98493}"/>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39494431-C015-49FD-6612-5DBB5FE50B95}"/>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B8F0B75-B82C-034D-B37F-48A5DB24A861}"/>
              </a:ext>
            </a:extLst>
          </p:cNvPr>
          <p:cNvSpPr>
            <a:spLocks noGrp="1"/>
          </p:cNvSpPr>
          <p:nvPr>
            <p:ph type="dt" sz="half" idx="10"/>
          </p:nvPr>
        </p:nvSpPr>
        <p:spPr/>
        <p:txBody>
          <a:bodyPr/>
          <a:lstStyle/>
          <a:p>
            <a:fld id="{B1A9513D-3E5F-4F4F-9345-84C3A194C883}" type="datetimeFigureOut">
              <a:rPr kumimoji="1" lang="ja-JP" altLang="en-US" smtClean="0"/>
              <a:t>2026/4/24</a:t>
            </a:fld>
            <a:endParaRPr kumimoji="1" lang="ja-JP" altLang="en-US"/>
          </a:p>
        </p:txBody>
      </p:sp>
      <p:sp>
        <p:nvSpPr>
          <p:cNvPr id="5" name="フッター プレースホルダー 4">
            <a:extLst>
              <a:ext uri="{FF2B5EF4-FFF2-40B4-BE49-F238E27FC236}">
                <a16:creationId xmlns:a16="http://schemas.microsoft.com/office/drawing/2014/main" id="{822AFC71-F84B-633E-1A84-B14D6D87D41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C43EE43-65F5-92BE-8FA2-CEA86340BC58}"/>
              </a:ext>
            </a:extLst>
          </p:cNvPr>
          <p:cNvSpPr>
            <a:spLocks noGrp="1"/>
          </p:cNvSpPr>
          <p:nvPr>
            <p:ph type="sldNum" sz="quarter" idx="12"/>
          </p:nvPr>
        </p:nvSpPr>
        <p:spPr/>
        <p:txBody>
          <a:bodyPr/>
          <a:lstStyle/>
          <a:p>
            <a:fld id="{DDB30D30-31AC-4C19-A9A5-2526F979E43F}" type="slidenum">
              <a:rPr kumimoji="1" lang="ja-JP" altLang="en-US" smtClean="0"/>
              <a:t>‹#›</a:t>
            </a:fld>
            <a:endParaRPr kumimoji="1" lang="ja-JP" altLang="en-US"/>
          </a:p>
        </p:txBody>
      </p:sp>
    </p:spTree>
    <p:extLst>
      <p:ext uri="{BB962C8B-B14F-4D97-AF65-F5344CB8AC3E}">
        <p14:creationId xmlns:p14="http://schemas.microsoft.com/office/powerpoint/2010/main" val="11076176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3CDFAA-BEE3-4135-B0DF-9CD180BEFC1D}"/>
              </a:ext>
            </a:extLst>
          </p:cNvPr>
          <p:cNvSpPr>
            <a:spLocks noGrp="1"/>
          </p:cNvSpPr>
          <p:nvPr>
            <p:ph type="ctrTitle"/>
          </p:nvPr>
        </p:nvSpPr>
        <p:spPr>
          <a:xfrm>
            <a:off x="1520563" y="3675343"/>
            <a:ext cx="9144000" cy="771185"/>
          </a:xfrm>
        </p:spPr>
        <p:txBody>
          <a:bodyPr anchor="t">
            <a:normAutofit/>
          </a:bodyPr>
          <a:lstStyle>
            <a:lvl1pPr algn="ctr">
              <a:defRPr sz="4500">
                <a:latin typeface="メイリオ" panose="020B0604030504040204" pitchFamily="50" charset="-128"/>
                <a:ea typeface="メイリオ" panose="020B0604030504040204" pitchFamily="50" charset="-128"/>
              </a:defRPr>
            </a:lvl1pPr>
          </a:lstStyle>
          <a:p>
            <a:r>
              <a:rPr kumimoji="1" lang="ja-JP" altLang="en-US" dirty="0"/>
              <a:t>マスター タイトルの書式設定</a:t>
            </a:r>
          </a:p>
        </p:txBody>
      </p:sp>
      <p:sp>
        <p:nvSpPr>
          <p:cNvPr id="4" name="日付プレースホルダー 3">
            <a:extLst>
              <a:ext uri="{FF2B5EF4-FFF2-40B4-BE49-F238E27FC236}">
                <a16:creationId xmlns:a16="http://schemas.microsoft.com/office/drawing/2014/main" id="{42A037C6-C15F-4169-B1E9-925CA08C4646}"/>
              </a:ext>
            </a:extLst>
          </p:cNvPr>
          <p:cNvSpPr>
            <a:spLocks noGrp="1"/>
          </p:cNvSpPr>
          <p:nvPr>
            <p:ph type="dt" sz="half" idx="10"/>
          </p:nvPr>
        </p:nvSpPr>
        <p:spPr>
          <a:xfrm>
            <a:off x="838200" y="6451765"/>
            <a:ext cx="2743200" cy="365125"/>
          </a:xfrm>
          <a:prstGeom prst="rect">
            <a:avLst/>
          </a:prstGeom>
        </p:spPr>
        <p:txBody>
          <a:bodyPr/>
          <a:lstStyle/>
          <a:p>
            <a:fld id="{B1A9513D-3E5F-4F4F-9345-84C3A194C883}" type="datetimeFigureOut">
              <a:rPr kumimoji="1" lang="ja-JP" altLang="en-US" smtClean="0"/>
              <a:t>2026/4/24</a:t>
            </a:fld>
            <a:endParaRPr kumimoji="1" lang="ja-JP" altLang="en-US"/>
          </a:p>
        </p:txBody>
      </p:sp>
      <p:sp>
        <p:nvSpPr>
          <p:cNvPr id="5" name="フッター プレースホルダー 4">
            <a:extLst>
              <a:ext uri="{FF2B5EF4-FFF2-40B4-BE49-F238E27FC236}">
                <a16:creationId xmlns:a16="http://schemas.microsoft.com/office/drawing/2014/main" id="{69D6BAC6-9615-4989-9F05-EA4B8A7B0F38}"/>
              </a:ext>
            </a:extLst>
          </p:cNvPr>
          <p:cNvSpPr>
            <a:spLocks noGrp="1"/>
          </p:cNvSpPr>
          <p:nvPr>
            <p:ph type="ftr" sz="quarter" idx="11"/>
          </p:nvPr>
        </p:nvSpPr>
        <p:spPr>
          <a:xfrm>
            <a:off x="3799367" y="5735556"/>
            <a:ext cx="4114800" cy="235337"/>
          </a:xfrm>
          <a:prstGeom prst="rect">
            <a:avLst/>
          </a:prstGeom>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88AB494-38D3-4DDC-8C6B-77E31AE809C8}"/>
              </a:ext>
            </a:extLst>
          </p:cNvPr>
          <p:cNvSpPr>
            <a:spLocks noGrp="1"/>
          </p:cNvSpPr>
          <p:nvPr>
            <p:ph type="sldNum" sz="quarter" idx="12"/>
          </p:nvPr>
        </p:nvSpPr>
        <p:spPr>
          <a:xfrm>
            <a:off x="8610600" y="6451765"/>
            <a:ext cx="2743200" cy="365125"/>
          </a:xfrm>
          <a:prstGeom prst="rect">
            <a:avLst/>
          </a:prstGeom>
        </p:spPr>
        <p:txBody>
          <a:bodyPr/>
          <a:lstStyle/>
          <a:p>
            <a:fld id="{DDB30D30-31AC-4C19-A9A5-2526F979E43F}" type="slidenum">
              <a:rPr kumimoji="1" lang="ja-JP" altLang="en-US" smtClean="0"/>
              <a:t>‹#›</a:t>
            </a:fld>
            <a:endParaRPr kumimoji="1" lang="ja-JP" altLang="en-US"/>
          </a:p>
        </p:txBody>
      </p:sp>
      <p:sp>
        <p:nvSpPr>
          <p:cNvPr id="7" name="フリーフォーム: 図形 6">
            <a:extLst>
              <a:ext uri="{FF2B5EF4-FFF2-40B4-BE49-F238E27FC236}">
                <a16:creationId xmlns:a16="http://schemas.microsoft.com/office/drawing/2014/main" id="{1C086F14-75C1-4B7C-861D-DC4507E8C809}"/>
              </a:ext>
            </a:extLst>
          </p:cNvPr>
          <p:cNvSpPr/>
          <p:nvPr userDrawn="1"/>
        </p:nvSpPr>
        <p:spPr>
          <a:xfrm>
            <a:off x="0" y="1916201"/>
            <a:ext cx="12192000" cy="1800000"/>
          </a:xfrm>
          <a:custGeom>
            <a:avLst/>
            <a:gdLst>
              <a:gd name="connsiteX0" fmla="*/ 0 w 7559185"/>
              <a:gd name="connsiteY0" fmla="*/ 0 h 2250376"/>
              <a:gd name="connsiteX1" fmla="*/ 7559186 w 7559185"/>
              <a:gd name="connsiteY1" fmla="*/ 0 h 2250376"/>
              <a:gd name="connsiteX2" fmla="*/ 7559186 w 7559185"/>
              <a:gd name="connsiteY2" fmla="*/ 2250376 h 2250376"/>
              <a:gd name="connsiteX3" fmla="*/ 0 w 7559185"/>
              <a:gd name="connsiteY3" fmla="*/ 2250376 h 2250376"/>
            </a:gdLst>
            <a:ahLst/>
            <a:cxnLst>
              <a:cxn ang="0">
                <a:pos x="connsiteX0" y="connsiteY0"/>
              </a:cxn>
              <a:cxn ang="0">
                <a:pos x="connsiteX1" y="connsiteY1"/>
              </a:cxn>
              <a:cxn ang="0">
                <a:pos x="connsiteX2" y="connsiteY2"/>
              </a:cxn>
              <a:cxn ang="0">
                <a:pos x="connsiteX3" y="connsiteY3"/>
              </a:cxn>
            </a:cxnLst>
            <a:rect l="l" t="t" r="r" b="b"/>
            <a:pathLst>
              <a:path w="7559185" h="2250376">
                <a:moveTo>
                  <a:pt x="0" y="0"/>
                </a:moveTo>
                <a:lnTo>
                  <a:pt x="7559186" y="0"/>
                </a:lnTo>
                <a:lnTo>
                  <a:pt x="7559186" y="2250376"/>
                </a:lnTo>
                <a:lnTo>
                  <a:pt x="0" y="2250376"/>
                </a:lnTo>
                <a:close/>
              </a:path>
            </a:pathLst>
          </a:custGeom>
          <a:solidFill>
            <a:srgbClr val="000000"/>
          </a:solidFill>
          <a:ln w="6917" cap="flat">
            <a:noFill/>
            <a:prstDash val="solid"/>
            <a:miter/>
          </a:ln>
        </p:spPr>
        <p:txBody>
          <a:bodyPr rtlCol="0" anchor="ctr"/>
          <a:lstStyle/>
          <a:p>
            <a:endParaRPr lang="ja-JP" altLang="en-US" dirty="0"/>
          </a:p>
        </p:txBody>
      </p:sp>
      <p:sp>
        <p:nvSpPr>
          <p:cNvPr id="13" name="正方形/長方形 12">
            <a:extLst>
              <a:ext uri="{FF2B5EF4-FFF2-40B4-BE49-F238E27FC236}">
                <a16:creationId xmlns:a16="http://schemas.microsoft.com/office/drawing/2014/main" id="{BF67AFFA-4F0F-4DD6-B3D0-528CFDBA1121}"/>
              </a:ext>
            </a:extLst>
          </p:cNvPr>
          <p:cNvSpPr/>
          <p:nvPr userDrawn="1"/>
        </p:nvSpPr>
        <p:spPr>
          <a:xfrm>
            <a:off x="0" y="-21590"/>
            <a:ext cx="12192000" cy="7711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DF88F418-A8E1-4FB6-87C4-476A84BDAE5F}"/>
              </a:ext>
            </a:extLst>
          </p:cNvPr>
          <p:cNvSpPr/>
          <p:nvPr userDrawn="1"/>
        </p:nvSpPr>
        <p:spPr>
          <a:xfrm>
            <a:off x="0" y="6248734"/>
            <a:ext cx="12192000" cy="7711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a:extLst>
              <a:ext uri="{FF2B5EF4-FFF2-40B4-BE49-F238E27FC236}">
                <a16:creationId xmlns:a16="http://schemas.microsoft.com/office/drawing/2014/main" id="{5DDCD602-D4C5-6567-62D4-6AA826B1741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2012" y="2251432"/>
            <a:ext cx="3766755" cy="1257154"/>
          </a:xfrm>
          <a:prstGeom prst="rect">
            <a:avLst/>
          </a:prstGeom>
        </p:spPr>
      </p:pic>
      <p:pic>
        <p:nvPicPr>
          <p:cNvPr id="15" name="図 14" descr="ロゴ&#10;&#10;AI 生成コンテンツは誤りを含む可能性があります。">
            <a:extLst>
              <a:ext uri="{FF2B5EF4-FFF2-40B4-BE49-F238E27FC236}">
                <a16:creationId xmlns:a16="http://schemas.microsoft.com/office/drawing/2014/main" id="{B3EC81A5-B66F-534F-47E4-721E76046EE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168767" y="1773679"/>
            <a:ext cx="2078914" cy="2078914"/>
          </a:xfrm>
          <a:prstGeom prst="rect">
            <a:avLst/>
          </a:prstGeom>
        </p:spPr>
      </p:pic>
    </p:spTree>
    <p:extLst>
      <p:ext uri="{BB962C8B-B14F-4D97-AF65-F5344CB8AC3E}">
        <p14:creationId xmlns:p14="http://schemas.microsoft.com/office/powerpoint/2010/main" val="22969843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7F4A477-D4C3-43F9-713D-F9DE0DABADC9}"/>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5C8FC0AF-4E1A-86A9-9D94-5CB121CAA8B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478DCADD-BFA6-4037-0860-F1492B5E0F73}"/>
              </a:ext>
            </a:extLst>
          </p:cNvPr>
          <p:cNvSpPr>
            <a:spLocks noGrp="1"/>
          </p:cNvSpPr>
          <p:nvPr>
            <p:ph type="dt" sz="half" idx="10"/>
          </p:nvPr>
        </p:nvSpPr>
        <p:spPr/>
        <p:txBody>
          <a:bodyPr/>
          <a:lstStyle/>
          <a:p>
            <a:fld id="{50D2A47F-0E0F-4DBD-B2F6-CF79484B2161}" type="datetimeFigureOut">
              <a:rPr kumimoji="1" lang="ja-JP" altLang="en-US" smtClean="0"/>
              <a:t>2026/4/24</a:t>
            </a:fld>
            <a:endParaRPr kumimoji="1" lang="ja-JP" altLang="en-US"/>
          </a:p>
        </p:txBody>
      </p:sp>
      <p:sp>
        <p:nvSpPr>
          <p:cNvPr id="5" name="フッター プレースホルダー 4">
            <a:extLst>
              <a:ext uri="{FF2B5EF4-FFF2-40B4-BE49-F238E27FC236}">
                <a16:creationId xmlns:a16="http://schemas.microsoft.com/office/drawing/2014/main" id="{0908F35A-9124-9475-22FC-0622D46DAEC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6340CA3-4915-BB5E-1E7D-59C4A9897AE3}"/>
              </a:ext>
            </a:extLst>
          </p:cNvPr>
          <p:cNvSpPr>
            <a:spLocks noGrp="1"/>
          </p:cNvSpPr>
          <p:nvPr>
            <p:ph type="sldNum" sz="quarter" idx="12"/>
          </p:nvPr>
        </p:nvSpPr>
        <p:spPr/>
        <p:txBody>
          <a:bodyPr/>
          <a:lstStyle/>
          <a:p>
            <a:fld id="{06121987-A61F-44E1-8159-83760BA81B52}" type="slidenum">
              <a:rPr kumimoji="1" lang="ja-JP" altLang="en-US" smtClean="0"/>
              <a:t>‹#›</a:t>
            </a:fld>
            <a:endParaRPr kumimoji="1" lang="ja-JP" altLang="en-US"/>
          </a:p>
        </p:txBody>
      </p:sp>
    </p:spTree>
    <p:extLst>
      <p:ext uri="{BB962C8B-B14F-4D97-AF65-F5344CB8AC3E}">
        <p14:creationId xmlns:p14="http://schemas.microsoft.com/office/powerpoint/2010/main" val="23144439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6EADCF2-F3C4-6B61-1940-086456794229}"/>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29FED4D-BCDA-366A-40EA-136B0CA70203}"/>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56DBFA4-A1C8-531A-E5FF-5513CCAC2AC8}"/>
              </a:ext>
            </a:extLst>
          </p:cNvPr>
          <p:cNvSpPr>
            <a:spLocks noGrp="1"/>
          </p:cNvSpPr>
          <p:nvPr>
            <p:ph type="dt" sz="half" idx="10"/>
          </p:nvPr>
        </p:nvSpPr>
        <p:spPr/>
        <p:txBody>
          <a:bodyPr/>
          <a:lstStyle/>
          <a:p>
            <a:fld id="{B1A9513D-3E5F-4F4F-9345-84C3A194C883}" type="datetimeFigureOut">
              <a:rPr kumimoji="1" lang="ja-JP" altLang="en-US" smtClean="0"/>
              <a:t>2026/4/24</a:t>
            </a:fld>
            <a:endParaRPr kumimoji="1" lang="ja-JP" altLang="en-US"/>
          </a:p>
        </p:txBody>
      </p:sp>
      <p:sp>
        <p:nvSpPr>
          <p:cNvPr id="6" name="スライド番号プレースホルダー 5">
            <a:extLst>
              <a:ext uri="{FF2B5EF4-FFF2-40B4-BE49-F238E27FC236}">
                <a16:creationId xmlns:a16="http://schemas.microsoft.com/office/drawing/2014/main" id="{A3FF95A0-1365-25F5-392E-03E99AE581EB}"/>
              </a:ext>
            </a:extLst>
          </p:cNvPr>
          <p:cNvSpPr>
            <a:spLocks noGrp="1"/>
          </p:cNvSpPr>
          <p:nvPr>
            <p:ph type="sldNum" sz="quarter" idx="12"/>
          </p:nvPr>
        </p:nvSpPr>
        <p:spPr/>
        <p:txBody>
          <a:bodyPr/>
          <a:lstStyle/>
          <a:p>
            <a:fld id="{DDB30D30-31AC-4C19-A9A5-2526F979E43F}" type="slidenum">
              <a:rPr kumimoji="1" lang="ja-JP" altLang="en-US" smtClean="0"/>
              <a:t>‹#›</a:t>
            </a:fld>
            <a:endParaRPr kumimoji="1" lang="ja-JP" altLang="en-US"/>
          </a:p>
        </p:txBody>
      </p:sp>
    </p:spTree>
    <p:extLst>
      <p:ext uri="{BB962C8B-B14F-4D97-AF65-F5344CB8AC3E}">
        <p14:creationId xmlns:p14="http://schemas.microsoft.com/office/powerpoint/2010/main" val="10803773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B7D8FA5-705D-4860-3C84-C7BACBBCE1E1}"/>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225A584-1E20-27D1-B093-22B11A12854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1A4CD7DF-BEDF-D8FE-A54F-08DD6AE153E8}"/>
              </a:ext>
            </a:extLst>
          </p:cNvPr>
          <p:cNvSpPr>
            <a:spLocks noGrp="1"/>
          </p:cNvSpPr>
          <p:nvPr>
            <p:ph type="dt" sz="half" idx="10"/>
          </p:nvPr>
        </p:nvSpPr>
        <p:spPr/>
        <p:txBody>
          <a:bodyPr/>
          <a:lstStyle/>
          <a:p>
            <a:fld id="{B1A9513D-3E5F-4F4F-9345-84C3A194C883}" type="datetimeFigureOut">
              <a:rPr kumimoji="1" lang="ja-JP" altLang="en-US" smtClean="0"/>
              <a:t>2026/4/24</a:t>
            </a:fld>
            <a:endParaRPr kumimoji="1" lang="ja-JP" altLang="en-US"/>
          </a:p>
        </p:txBody>
      </p:sp>
      <p:sp>
        <p:nvSpPr>
          <p:cNvPr id="5" name="フッター プレースホルダー 4">
            <a:extLst>
              <a:ext uri="{FF2B5EF4-FFF2-40B4-BE49-F238E27FC236}">
                <a16:creationId xmlns:a16="http://schemas.microsoft.com/office/drawing/2014/main" id="{5822760E-0E00-447D-5027-19034414CDB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C46ECDA-6F10-A417-41DC-51DB533DF50E}"/>
              </a:ext>
            </a:extLst>
          </p:cNvPr>
          <p:cNvSpPr>
            <a:spLocks noGrp="1"/>
          </p:cNvSpPr>
          <p:nvPr>
            <p:ph type="sldNum" sz="quarter" idx="12"/>
          </p:nvPr>
        </p:nvSpPr>
        <p:spPr/>
        <p:txBody>
          <a:bodyPr/>
          <a:lstStyle/>
          <a:p>
            <a:fld id="{DDB30D30-31AC-4C19-A9A5-2526F979E43F}" type="slidenum">
              <a:rPr kumimoji="1" lang="ja-JP" altLang="en-US" smtClean="0"/>
              <a:t>‹#›</a:t>
            </a:fld>
            <a:endParaRPr kumimoji="1" lang="ja-JP" altLang="en-US"/>
          </a:p>
        </p:txBody>
      </p:sp>
      <p:sp>
        <p:nvSpPr>
          <p:cNvPr id="7" name="フッター プレースホルダー 4">
            <a:extLst>
              <a:ext uri="{FF2B5EF4-FFF2-40B4-BE49-F238E27FC236}">
                <a16:creationId xmlns:a16="http://schemas.microsoft.com/office/drawing/2014/main" id="{1B32C4A4-BE5B-594C-5B8D-552625CE2256}"/>
              </a:ext>
            </a:extLst>
          </p:cNvPr>
          <p:cNvSpPr txBox="1">
            <a:spLocks/>
          </p:cNvSpPr>
          <p:nvPr userDrawn="1"/>
        </p:nvSpPr>
        <p:spPr>
          <a:xfrm>
            <a:off x="4118344" y="6559152"/>
            <a:ext cx="4114800" cy="235337"/>
          </a:xfrm>
          <a:prstGeom prst="rect">
            <a:avLst/>
          </a:prstGeom>
        </p:spPr>
        <p:txBody>
          <a:bodyPr vert="horz" lIns="91440" tIns="45720" rIns="91440" bIns="45720" rtlCol="0" anchor="ctr"/>
          <a:lstStyle>
            <a:defPPr>
              <a:defRPr lang="ja-JP"/>
            </a:defPPr>
            <a:lvl1pPr marL="0" algn="ctr" defTabSz="914400" rtl="0" eaLnBrk="1" latinLnBrk="0" hangingPunct="1">
              <a:defRPr kumimoji="1" sz="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lang="en-US" altLang="ja-JP" dirty="0"/>
              <a:t>Copyright </a:t>
            </a:r>
            <a:r>
              <a:rPr lang="ja-JP" altLang="en-US"/>
              <a:t>（</a:t>
            </a:r>
            <a:r>
              <a:rPr lang="en-US" altLang="ja-JP" dirty="0"/>
              <a:t>c</a:t>
            </a:r>
            <a:r>
              <a:rPr lang="ja-JP" altLang="en-US"/>
              <a:t>）</a:t>
            </a:r>
            <a:r>
              <a:rPr lang="en-US" altLang="ja-JP" dirty="0"/>
              <a:t>2021 NANO OPT Media, Inc. All rights reserved.</a:t>
            </a:r>
            <a:endParaRPr lang="ja-JP" altLang="en-US" dirty="0"/>
          </a:p>
        </p:txBody>
      </p:sp>
    </p:spTree>
    <p:extLst>
      <p:ext uri="{BB962C8B-B14F-4D97-AF65-F5344CB8AC3E}">
        <p14:creationId xmlns:p14="http://schemas.microsoft.com/office/powerpoint/2010/main" val="29667901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075143A-2BFA-7477-D1BB-261A4A17CBF0}"/>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8654706-3C22-5DF1-9CEA-3C43E6D9CB59}"/>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8A092EDC-5A01-E392-6D6E-83B88F96D7A6}"/>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E05373FD-2F0F-9E80-5FCA-A4BADF340401}"/>
              </a:ext>
            </a:extLst>
          </p:cNvPr>
          <p:cNvSpPr>
            <a:spLocks noGrp="1"/>
          </p:cNvSpPr>
          <p:nvPr>
            <p:ph type="dt" sz="half" idx="10"/>
          </p:nvPr>
        </p:nvSpPr>
        <p:spPr/>
        <p:txBody>
          <a:bodyPr/>
          <a:lstStyle/>
          <a:p>
            <a:fld id="{B1A9513D-3E5F-4F4F-9345-84C3A194C883}" type="datetimeFigureOut">
              <a:rPr kumimoji="1" lang="ja-JP" altLang="en-US" smtClean="0"/>
              <a:t>2026/4/24</a:t>
            </a:fld>
            <a:endParaRPr kumimoji="1" lang="ja-JP" altLang="en-US"/>
          </a:p>
        </p:txBody>
      </p:sp>
      <p:sp>
        <p:nvSpPr>
          <p:cNvPr id="6" name="フッター プレースホルダー 5">
            <a:extLst>
              <a:ext uri="{FF2B5EF4-FFF2-40B4-BE49-F238E27FC236}">
                <a16:creationId xmlns:a16="http://schemas.microsoft.com/office/drawing/2014/main" id="{8BCF8CD5-D849-A883-44BF-325D80A4A2E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DC8086F-38AD-92FB-C089-296E356A0096}"/>
              </a:ext>
            </a:extLst>
          </p:cNvPr>
          <p:cNvSpPr>
            <a:spLocks noGrp="1"/>
          </p:cNvSpPr>
          <p:nvPr>
            <p:ph type="sldNum" sz="quarter" idx="12"/>
          </p:nvPr>
        </p:nvSpPr>
        <p:spPr/>
        <p:txBody>
          <a:bodyPr/>
          <a:lstStyle/>
          <a:p>
            <a:fld id="{DDB30D30-31AC-4C19-A9A5-2526F979E43F}" type="slidenum">
              <a:rPr kumimoji="1" lang="ja-JP" altLang="en-US" smtClean="0"/>
              <a:t>‹#›</a:t>
            </a:fld>
            <a:endParaRPr kumimoji="1" lang="ja-JP" altLang="en-US"/>
          </a:p>
        </p:txBody>
      </p:sp>
    </p:spTree>
    <p:extLst>
      <p:ext uri="{BB962C8B-B14F-4D97-AF65-F5344CB8AC3E}">
        <p14:creationId xmlns:p14="http://schemas.microsoft.com/office/powerpoint/2010/main" val="19840093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F92C601-3865-6494-2059-44C301E8E333}"/>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EB47A3B4-D35E-AC2B-BB7D-76E936F688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BD993D2C-B14B-9F41-8272-DCA8F8A293A4}"/>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D346E774-2338-CC8B-A8B3-95409A5B9B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3FC2E9EC-9C9B-6123-4DAD-9E61528B8BA6}"/>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8E18A407-20AD-62AB-2E3A-1CFA8EEEB72B}"/>
              </a:ext>
            </a:extLst>
          </p:cNvPr>
          <p:cNvSpPr>
            <a:spLocks noGrp="1"/>
          </p:cNvSpPr>
          <p:nvPr>
            <p:ph type="dt" sz="half" idx="10"/>
          </p:nvPr>
        </p:nvSpPr>
        <p:spPr/>
        <p:txBody>
          <a:bodyPr/>
          <a:lstStyle/>
          <a:p>
            <a:fld id="{B1A9513D-3E5F-4F4F-9345-84C3A194C883}" type="datetimeFigureOut">
              <a:rPr kumimoji="1" lang="ja-JP" altLang="en-US" smtClean="0"/>
              <a:t>2026/4/24</a:t>
            </a:fld>
            <a:endParaRPr kumimoji="1" lang="ja-JP" altLang="en-US"/>
          </a:p>
        </p:txBody>
      </p:sp>
      <p:sp>
        <p:nvSpPr>
          <p:cNvPr id="8" name="フッター プレースホルダー 7">
            <a:extLst>
              <a:ext uri="{FF2B5EF4-FFF2-40B4-BE49-F238E27FC236}">
                <a16:creationId xmlns:a16="http://schemas.microsoft.com/office/drawing/2014/main" id="{B6789C36-2B38-CE21-E14F-DD6C0BDA768F}"/>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5B7D9054-033D-D949-D792-A0A691CCED1A}"/>
              </a:ext>
            </a:extLst>
          </p:cNvPr>
          <p:cNvSpPr>
            <a:spLocks noGrp="1"/>
          </p:cNvSpPr>
          <p:nvPr>
            <p:ph type="sldNum" sz="quarter" idx="12"/>
          </p:nvPr>
        </p:nvSpPr>
        <p:spPr/>
        <p:txBody>
          <a:bodyPr/>
          <a:lstStyle/>
          <a:p>
            <a:fld id="{DDB30D30-31AC-4C19-A9A5-2526F979E43F}" type="slidenum">
              <a:rPr kumimoji="1" lang="ja-JP" altLang="en-US" smtClean="0"/>
              <a:t>‹#›</a:t>
            </a:fld>
            <a:endParaRPr kumimoji="1" lang="ja-JP" altLang="en-US"/>
          </a:p>
        </p:txBody>
      </p:sp>
    </p:spTree>
    <p:extLst>
      <p:ext uri="{BB962C8B-B14F-4D97-AF65-F5344CB8AC3E}">
        <p14:creationId xmlns:p14="http://schemas.microsoft.com/office/powerpoint/2010/main" val="36928775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9B68BE1-5DA7-572C-EDB4-89C1F8AA34DB}"/>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72DDE396-48CF-AD3D-E3CC-09ED42B9921B}"/>
              </a:ext>
            </a:extLst>
          </p:cNvPr>
          <p:cNvSpPr>
            <a:spLocks noGrp="1"/>
          </p:cNvSpPr>
          <p:nvPr>
            <p:ph type="dt" sz="half" idx="10"/>
          </p:nvPr>
        </p:nvSpPr>
        <p:spPr/>
        <p:txBody>
          <a:bodyPr/>
          <a:lstStyle/>
          <a:p>
            <a:fld id="{B1A9513D-3E5F-4F4F-9345-84C3A194C883}" type="datetimeFigureOut">
              <a:rPr kumimoji="1" lang="ja-JP" altLang="en-US" smtClean="0"/>
              <a:t>2026/4/24</a:t>
            </a:fld>
            <a:endParaRPr kumimoji="1" lang="ja-JP" altLang="en-US"/>
          </a:p>
        </p:txBody>
      </p:sp>
      <p:sp>
        <p:nvSpPr>
          <p:cNvPr id="4" name="フッター プレースホルダー 3">
            <a:extLst>
              <a:ext uri="{FF2B5EF4-FFF2-40B4-BE49-F238E27FC236}">
                <a16:creationId xmlns:a16="http://schemas.microsoft.com/office/drawing/2014/main" id="{E62EE987-054B-B216-4C26-0B290C285377}"/>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E3C8E341-68B5-C0C4-82DD-19F6E7BBCDF9}"/>
              </a:ext>
            </a:extLst>
          </p:cNvPr>
          <p:cNvSpPr>
            <a:spLocks noGrp="1"/>
          </p:cNvSpPr>
          <p:nvPr>
            <p:ph type="sldNum" sz="quarter" idx="12"/>
          </p:nvPr>
        </p:nvSpPr>
        <p:spPr/>
        <p:txBody>
          <a:bodyPr/>
          <a:lstStyle/>
          <a:p>
            <a:fld id="{DDB30D30-31AC-4C19-A9A5-2526F979E43F}" type="slidenum">
              <a:rPr kumimoji="1" lang="ja-JP" altLang="en-US" smtClean="0"/>
              <a:t>‹#›</a:t>
            </a:fld>
            <a:endParaRPr kumimoji="1" lang="ja-JP" altLang="en-US"/>
          </a:p>
        </p:txBody>
      </p:sp>
    </p:spTree>
    <p:extLst>
      <p:ext uri="{BB962C8B-B14F-4D97-AF65-F5344CB8AC3E}">
        <p14:creationId xmlns:p14="http://schemas.microsoft.com/office/powerpoint/2010/main" val="9537266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E4FD1038-E1C7-85C8-8B65-1EB638A110BB}"/>
              </a:ext>
            </a:extLst>
          </p:cNvPr>
          <p:cNvSpPr>
            <a:spLocks noGrp="1"/>
          </p:cNvSpPr>
          <p:nvPr>
            <p:ph type="dt" sz="half" idx="10"/>
          </p:nvPr>
        </p:nvSpPr>
        <p:spPr/>
        <p:txBody>
          <a:bodyPr/>
          <a:lstStyle/>
          <a:p>
            <a:fld id="{B1A9513D-3E5F-4F4F-9345-84C3A194C883}" type="datetimeFigureOut">
              <a:rPr kumimoji="1" lang="ja-JP" altLang="en-US" smtClean="0"/>
              <a:t>2026/4/24</a:t>
            </a:fld>
            <a:endParaRPr kumimoji="1" lang="ja-JP" altLang="en-US"/>
          </a:p>
        </p:txBody>
      </p:sp>
      <p:sp>
        <p:nvSpPr>
          <p:cNvPr id="3" name="フッター プレースホルダー 2">
            <a:extLst>
              <a:ext uri="{FF2B5EF4-FFF2-40B4-BE49-F238E27FC236}">
                <a16:creationId xmlns:a16="http://schemas.microsoft.com/office/drawing/2014/main" id="{46E7A76F-0BD7-8432-553E-1F25FF2FC29D}"/>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DBE7F90-B7F2-0552-D762-BFBDEFF6B030}"/>
              </a:ext>
            </a:extLst>
          </p:cNvPr>
          <p:cNvSpPr>
            <a:spLocks noGrp="1"/>
          </p:cNvSpPr>
          <p:nvPr>
            <p:ph type="sldNum" sz="quarter" idx="12"/>
          </p:nvPr>
        </p:nvSpPr>
        <p:spPr/>
        <p:txBody>
          <a:bodyPr/>
          <a:lstStyle/>
          <a:p>
            <a:fld id="{DDB30D30-31AC-4C19-A9A5-2526F979E43F}" type="slidenum">
              <a:rPr kumimoji="1" lang="ja-JP" altLang="en-US" smtClean="0"/>
              <a:t>‹#›</a:t>
            </a:fld>
            <a:endParaRPr kumimoji="1" lang="ja-JP" altLang="en-US"/>
          </a:p>
        </p:txBody>
      </p:sp>
    </p:spTree>
    <p:extLst>
      <p:ext uri="{BB962C8B-B14F-4D97-AF65-F5344CB8AC3E}">
        <p14:creationId xmlns:p14="http://schemas.microsoft.com/office/powerpoint/2010/main" val="29182307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C50749-ED7F-8FE1-4D89-859B75FBE9D8}"/>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61F520C-7AC1-90EF-2169-10315CCE0F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0BBA0DAB-3801-1519-E846-D7BA8B70FF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820AAF6-C260-A77B-C054-2E0DA9B5BFD4}"/>
              </a:ext>
            </a:extLst>
          </p:cNvPr>
          <p:cNvSpPr>
            <a:spLocks noGrp="1"/>
          </p:cNvSpPr>
          <p:nvPr>
            <p:ph type="dt" sz="half" idx="10"/>
          </p:nvPr>
        </p:nvSpPr>
        <p:spPr/>
        <p:txBody>
          <a:bodyPr/>
          <a:lstStyle/>
          <a:p>
            <a:fld id="{B1A9513D-3E5F-4F4F-9345-84C3A194C883}" type="datetimeFigureOut">
              <a:rPr kumimoji="1" lang="ja-JP" altLang="en-US" smtClean="0"/>
              <a:t>2026/4/24</a:t>
            </a:fld>
            <a:endParaRPr kumimoji="1" lang="ja-JP" altLang="en-US"/>
          </a:p>
        </p:txBody>
      </p:sp>
      <p:sp>
        <p:nvSpPr>
          <p:cNvPr id="6" name="フッター プレースホルダー 5">
            <a:extLst>
              <a:ext uri="{FF2B5EF4-FFF2-40B4-BE49-F238E27FC236}">
                <a16:creationId xmlns:a16="http://schemas.microsoft.com/office/drawing/2014/main" id="{7A72A5A8-D7A8-8DA2-C9F4-735C042CC860}"/>
              </a:ext>
            </a:extLst>
          </p:cNvPr>
          <p:cNvSpPr>
            <a:spLocks noGrp="1"/>
          </p:cNvSpPr>
          <p:nvPr>
            <p:ph type="ftr" sz="quarter" idx="11"/>
          </p:nvPr>
        </p:nvSpPr>
        <p:spPr/>
        <p:txBody>
          <a:bodyPr/>
          <a:lstStyle/>
          <a:p>
            <a:endParaRPr kumimoji="1" lang="ja-JP" altLang="en-US" dirty="0"/>
          </a:p>
        </p:txBody>
      </p:sp>
      <p:sp>
        <p:nvSpPr>
          <p:cNvPr id="7" name="スライド番号プレースホルダー 6">
            <a:extLst>
              <a:ext uri="{FF2B5EF4-FFF2-40B4-BE49-F238E27FC236}">
                <a16:creationId xmlns:a16="http://schemas.microsoft.com/office/drawing/2014/main" id="{6CD92D78-7CFA-CC0B-262F-6C5CC12A0EB4}"/>
              </a:ext>
            </a:extLst>
          </p:cNvPr>
          <p:cNvSpPr>
            <a:spLocks noGrp="1"/>
          </p:cNvSpPr>
          <p:nvPr>
            <p:ph type="sldNum" sz="quarter" idx="12"/>
          </p:nvPr>
        </p:nvSpPr>
        <p:spPr/>
        <p:txBody>
          <a:bodyPr/>
          <a:lstStyle/>
          <a:p>
            <a:fld id="{DDB30D30-31AC-4C19-A9A5-2526F979E43F}" type="slidenum">
              <a:rPr kumimoji="1" lang="ja-JP" altLang="en-US" smtClean="0"/>
              <a:t>‹#›</a:t>
            </a:fld>
            <a:endParaRPr kumimoji="1" lang="ja-JP" altLang="en-US"/>
          </a:p>
        </p:txBody>
      </p:sp>
    </p:spTree>
    <p:extLst>
      <p:ext uri="{BB962C8B-B14F-4D97-AF65-F5344CB8AC3E}">
        <p14:creationId xmlns:p14="http://schemas.microsoft.com/office/powerpoint/2010/main" val="23877658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6F6364B-B90D-31FC-F33E-73159F04100E}"/>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6B1A66CC-9088-6E51-9790-43053FDD6E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F6C9C36A-D440-427B-0240-9D36D604CE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37B22A0F-DBF6-CDF0-08C1-EF1275D82889}"/>
              </a:ext>
            </a:extLst>
          </p:cNvPr>
          <p:cNvSpPr>
            <a:spLocks noGrp="1"/>
          </p:cNvSpPr>
          <p:nvPr>
            <p:ph type="dt" sz="half" idx="10"/>
          </p:nvPr>
        </p:nvSpPr>
        <p:spPr/>
        <p:txBody>
          <a:bodyPr/>
          <a:lstStyle/>
          <a:p>
            <a:fld id="{B1A9513D-3E5F-4F4F-9345-84C3A194C883}" type="datetimeFigureOut">
              <a:rPr kumimoji="1" lang="ja-JP" altLang="en-US" smtClean="0"/>
              <a:t>2026/4/24</a:t>
            </a:fld>
            <a:endParaRPr kumimoji="1" lang="ja-JP" altLang="en-US"/>
          </a:p>
        </p:txBody>
      </p:sp>
      <p:sp>
        <p:nvSpPr>
          <p:cNvPr id="6" name="フッター プレースホルダー 5">
            <a:extLst>
              <a:ext uri="{FF2B5EF4-FFF2-40B4-BE49-F238E27FC236}">
                <a16:creationId xmlns:a16="http://schemas.microsoft.com/office/drawing/2014/main" id="{9B235653-1D35-8D5A-DEE1-B0B7E60392A0}"/>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D319CE7-87CE-F973-DCC7-5605C9077AFC}"/>
              </a:ext>
            </a:extLst>
          </p:cNvPr>
          <p:cNvSpPr>
            <a:spLocks noGrp="1"/>
          </p:cNvSpPr>
          <p:nvPr>
            <p:ph type="sldNum" sz="quarter" idx="12"/>
          </p:nvPr>
        </p:nvSpPr>
        <p:spPr/>
        <p:txBody>
          <a:bodyPr/>
          <a:lstStyle/>
          <a:p>
            <a:fld id="{DDB30D30-31AC-4C19-A9A5-2526F979E43F}" type="slidenum">
              <a:rPr kumimoji="1" lang="ja-JP" altLang="en-US" smtClean="0"/>
              <a:t>‹#›</a:t>
            </a:fld>
            <a:endParaRPr kumimoji="1" lang="ja-JP" altLang="en-US"/>
          </a:p>
        </p:txBody>
      </p:sp>
    </p:spTree>
    <p:extLst>
      <p:ext uri="{BB962C8B-B14F-4D97-AF65-F5344CB8AC3E}">
        <p14:creationId xmlns:p14="http://schemas.microsoft.com/office/powerpoint/2010/main" val="42657864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1457FAE-AD9A-5D26-D499-636D578077E4}"/>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D8766D9-F9E6-C00C-CACF-D4F196357392}"/>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CB752D5-F9AF-35DE-AF42-6CF54CE7D227}"/>
              </a:ext>
            </a:extLst>
          </p:cNvPr>
          <p:cNvSpPr>
            <a:spLocks noGrp="1"/>
          </p:cNvSpPr>
          <p:nvPr>
            <p:ph type="dt" sz="half" idx="10"/>
          </p:nvPr>
        </p:nvSpPr>
        <p:spPr/>
        <p:txBody>
          <a:bodyPr/>
          <a:lstStyle/>
          <a:p>
            <a:fld id="{B1A9513D-3E5F-4F4F-9345-84C3A194C883}" type="datetimeFigureOut">
              <a:rPr kumimoji="1" lang="ja-JP" altLang="en-US" smtClean="0"/>
              <a:t>2026/4/24</a:t>
            </a:fld>
            <a:endParaRPr kumimoji="1" lang="ja-JP" altLang="en-US"/>
          </a:p>
        </p:txBody>
      </p:sp>
      <p:sp>
        <p:nvSpPr>
          <p:cNvPr id="5" name="フッター プレースホルダー 4">
            <a:extLst>
              <a:ext uri="{FF2B5EF4-FFF2-40B4-BE49-F238E27FC236}">
                <a16:creationId xmlns:a16="http://schemas.microsoft.com/office/drawing/2014/main" id="{B6A9DF4F-E85D-0576-F560-7D66A6389D8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AEC335B-2642-4BC0-661D-A028F9412FDB}"/>
              </a:ext>
            </a:extLst>
          </p:cNvPr>
          <p:cNvSpPr>
            <a:spLocks noGrp="1"/>
          </p:cNvSpPr>
          <p:nvPr>
            <p:ph type="sldNum" sz="quarter" idx="12"/>
          </p:nvPr>
        </p:nvSpPr>
        <p:spPr/>
        <p:txBody>
          <a:bodyPr/>
          <a:lstStyle/>
          <a:p>
            <a:fld id="{DDB30D30-31AC-4C19-A9A5-2526F979E43F}" type="slidenum">
              <a:rPr kumimoji="1" lang="ja-JP" altLang="en-US" smtClean="0"/>
              <a:t>‹#›</a:t>
            </a:fld>
            <a:endParaRPr kumimoji="1" lang="ja-JP" altLang="en-US"/>
          </a:p>
        </p:txBody>
      </p:sp>
    </p:spTree>
    <p:extLst>
      <p:ext uri="{BB962C8B-B14F-4D97-AF65-F5344CB8AC3E}">
        <p14:creationId xmlns:p14="http://schemas.microsoft.com/office/powerpoint/2010/main" val="4233243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E7512BB5-B125-5726-A44A-E81E11D98493}"/>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39494431-C015-49FD-6612-5DBB5FE50B95}"/>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B8F0B75-B82C-034D-B37F-48A5DB24A861}"/>
              </a:ext>
            </a:extLst>
          </p:cNvPr>
          <p:cNvSpPr>
            <a:spLocks noGrp="1"/>
          </p:cNvSpPr>
          <p:nvPr>
            <p:ph type="dt" sz="half" idx="10"/>
          </p:nvPr>
        </p:nvSpPr>
        <p:spPr/>
        <p:txBody>
          <a:bodyPr/>
          <a:lstStyle/>
          <a:p>
            <a:fld id="{B1A9513D-3E5F-4F4F-9345-84C3A194C883}" type="datetimeFigureOut">
              <a:rPr kumimoji="1" lang="ja-JP" altLang="en-US" smtClean="0"/>
              <a:t>2026/4/24</a:t>
            </a:fld>
            <a:endParaRPr kumimoji="1" lang="ja-JP" altLang="en-US"/>
          </a:p>
        </p:txBody>
      </p:sp>
      <p:sp>
        <p:nvSpPr>
          <p:cNvPr id="5" name="フッター プレースホルダー 4">
            <a:extLst>
              <a:ext uri="{FF2B5EF4-FFF2-40B4-BE49-F238E27FC236}">
                <a16:creationId xmlns:a16="http://schemas.microsoft.com/office/drawing/2014/main" id="{822AFC71-F84B-633E-1A84-B14D6D87D41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C43EE43-65F5-92BE-8FA2-CEA86340BC58}"/>
              </a:ext>
            </a:extLst>
          </p:cNvPr>
          <p:cNvSpPr>
            <a:spLocks noGrp="1"/>
          </p:cNvSpPr>
          <p:nvPr>
            <p:ph type="sldNum" sz="quarter" idx="12"/>
          </p:nvPr>
        </p:nvSpPr>
        <p:spPr/>
        <p:txBody>
          <a:bodyPr/>
          <a:lstStyle/>
          <a:p>
            <a:fld id="{DDB30D30-31AC-4C19-A9A5-2526F979E43F}" type="slidenum">
              <a:rPr kumimoji="1" lang="ja-JP" altLang="en-US" smtClean="0"/>
              <a:t>‹#›</a:t>
            </a:fld>
            <a:endParaRPr kumimoji="1" lang="ja-JP" altLang="en-US"/>
          </a:p>
        </p:txBody>
      </p:sp>
    </p:spTree>
    <p:extLst>
      <p:ext uri="{BB962C8B-B14F-4D97-AF65-F5344CB8AC3E}">
        <p14:creationId xmlns:p14="http://schemas.microsoft.com/office/powerpoint/2010/main" val="17912855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3CDFAA-BEE3-4135-B0DF-9CD180BEFC1D}"/>
              </a:ext>
            </a:extLst>
          </p:cNvPr>
          <p:cNvSpPr>
            <a:spLocks noGrp="1"/>
          </p:cNvSpPr>
          <p:nvPr>
            <p:ph type="ctrTitle"/>
          </p:nvPr>
        </p:nvSpPr>
        <p:spPr>
          <a:xfrm>
            <a:off x="1520563" y="3675343"/>
            <a:ext cx="9144000" cy="771185"/>
          </a:xfrm>
        </p:spPr>
        <p:txBody>
          <a:bodyPr anchor="t">
            <a:normAutofit/>
          </a:bodyPr>
          <a:lstStyle>
            <a:lvl1pPr algn="ctr">
              <a:defRPr sz="4500">
                <a:latin typeface="メイリオ" panose="020B0604030504040204" pitchFamily="50" charset="-128"/>
                <a:ea typeface="メイリオ" panose="020B0604030504040204" pitchFamily="50" charset="-128"/>
              </a:defRPr>
            </a:lvl1pPr>
          </a:lstStyle>
          <a:p>
            <a:r>
              <a:rPr kumimoji="1" lang="ja-JP" altLang="en-US" dirty="0"/>
              <a:t>マスター タイトルの書式設定</a:t>
            </a:r>
          </a:p>
        </p:txBody>
      </p:sp>
      <p:sp>
        <p:nvSpPr>
          <p:cNvPr id="4" name="日付プレースホルダー 3">
            <a:extLst>
              <a:ext uri="{FF2B5EF4-FFF2-40B4-BE49-F238E27FC236}">
                <a16:creationId xmlns:a16="http://schemas.microsoft.com/office/drawing/2014/main" id="{42A037C6-C15F-4169-B1E9-925CA08C4646}"/>
              </a:ext>
            </a:extLst>
          </p:cNvPr>
          <p:cNvSpPr>
            <a:spLocks noGrp="1"/>
          </p:cNvSpPr>
          <p:nvPr>
            <p:ph type="dt" sz="half" idx="10"/>
          </p:nvPr>
        </p:nvSpPr>
        <p:spPr>
          <a:xfrm>
            <a:off x="838200" y="6451765"/>
            <a:ext cx="2743200" cy="365125"/>
          </a:xfrm>
          <a:prstGeom prst="rect">
            <a:avLst/>
          </a:prstGeom>
        </p:spPr>
        <p:txBody>
          <a:bodyPr/>
          <a:lstStyle/>
          <a:p>
            <a:fld id="{B1A9513D-3E5F-4F4F-9345-84C3A194C883}" type="datetimeFigureOut">
              <a:rPr kumimoji="1" lang="ja-JP" altLang="en-US" smtClean="0"/>
              <a:t>2026/4/24</a:t>
            </a:fld>
            <a:endParaRPr kumimoji="1" lang="ja-JP" altLang="en-US"/>
          </a:p>
        </p:txBody>
      </p:sp>
      <p:sp>
        <p:nvSpPr>
          <p:cNvPr id="5" name="フッター プレースホルダー 4">
            <a:extLst>
              <a:ext uri="{FF2B5EF4-FFF2-40B4-BE49-F238E27FC236}">
                <a16:creationId xmlns:a16="http://schemas.microsoft.com/office/drawing/2014/main" id="{69D6BAC6-9615-4989-9F05-EA4B8A7B0F38}"/>
              </a:ext>
            </a:extLst>
          </p:cNvPr>
          <p:cNvSpPr>
            <a:spLocks noGrp="1"/>
          </p:cNvSpPr>
          <p:nvPr>
            <p:ph type="ftr" sz="quarter" idx="11"/>
          </p:nvPr>
        </p:nvSpPr>
        <p:spPr>
          <a:xfrm>
            <a:off x="3799367" y="5735556"/>
            <a:ext cx="4114800" cy="235337"/>
          </a:xfrm>
          <a:prstGeom prst="rect">
            <a:avLst/>
          </a:prstGeom>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88AB494-38D3-4DDC-8C6B-77E31AE809C8}"/>
              </a:ext>
            </a:extLst>
          </p:cNvPr>
          <p:cNvSpPr>
            <a:spLocks noGrp="1"/>
          </p:cNvSpPr>
          <p:nvPr>
            <p:ph type="sldNum" sz="quarter" idx="12"/>
          </p:nvPr>
        </p:nvSpPr>
        <p:spPr>
          <a:xfrm>
            <a:off x="8610600" y="6451765"/>
            <a:ext cx="2743200" cy="365125"/>
          </a:xfrm>
          <a:prstGeom prst="rect">
            <a:avLst/>
          </a:prstGeom>
        </p:spPr>
        <p:txBody>
          <a:bodyPr/>
          <a:lstStyle/>
          <a:p>
            <a:fld id="{DDB30D30-31AC-4C19-A9A5-2526F979E43F}" type="slidenum">
              <a:rPr kumimoji="1" lang="ja-JP" altLang="en-US" smtClean="0"/>
              <a:t>‹#›</a:t>
            </a:fld>
            <a:endParaRPr kumimoji="1" lang="ja-JP" altLang="en-US"/>
          </a:p>
        </p:txBody>
      </p:sp>
      <p:sp>
        <p:nvSpPr>
          <p:cNvPr id="7" name="フリーフォーム: 図形 6">
            <a:extLst>
              <a:ext uri="{FF2B5EF4-FFF2-40B4-BE49-F238E27FC236}">
                <a16:creationId xmlns:a16="http://schemas.microsoft.com/office/drawing/2014/main" id="{1C086F14-75C1-4B7C-861D-DC4507E8C809}"/>
              </a:ext>
            </a:extLst>
          </p:cNvPr>
          <p:cNvSpPr/>
          <p:nvPr userDrawn="1"/>
        </p:nvSpPr>
        <p:spPr>
          <a:xfrm>
            <a:off x="0" y="2313551"/>
            <a:ext cx="12192000" cy="1101890"/>
          </a:xfrm>
          <a:custGeom>
            <a:avLst/>
            <a:gdLst>
              <a:gd name="connsiteX0" fmla="*/ 0 w 7559185"/>
              <a:gd name="connsiteY0" fmla="*/ 0 h 2250376"/>
              <a:gd name="connsiteX1" fmla="*/ 7559186 w 7559185"/>
              <a:gd name="connsiteY1" fmla="*/ 0 h 2250376"/>
              <a:gd name="connsiteX2" fmla="*/ 7559186 w 7559185"/>
              <a:gd name="connsiteY2" fmla="*/ 2250376 h 2250376"/>
              <a:gd name="connsiteX3" fmla="*/ 0 w 7559185"/>
              <a:gd name="connsiteY3" fmla="*/ 2250376 h 2250376"/>
            </a:gdLst>
            <a:ahLst/>
            <a:cxnLst>
              <a:cxn ang="0">
                <a:pos x="connsiteX0" y="connsiteY0"/>
              </a:cxn>
              <a:cxn ang="0">
                <a:pos x="connsiteX1" y="connsiteY1"/>
              </a:cxn>
              <a:cxn ang="0">
                <a:pos x="connsiteX2" y="connsiteY2"/>
              </a:cxn>
              <a:cxn ang="0">
                <a:pos x="connsiteX3" y="connsiteY3"/>
              </a:cxn>
            </a:cxnLst>
            <a:rect l="l" t="t" r="r" b="b"/>
            <a:pathLst>
              <a:path w="7559185" h="2250376">
                <a:moveTo>
                  <a:pt x="0" y="0"/>
                </a:moveTo>
                <a:lnTo>
                  <a:pt x="7559186" y="0"/>
                </a:lnTo>
                <a:lnTo>
                  <a:pt x="7559186" y="2250376"/>
                </a:lnTo>
                <a:lnTo>
                  <a:pt x="0" y="2250376"/>
                </a:lnTo>
                <a:close/>
              </a:path>
            </a:pathLst>
          </a:custGeom>
          <a:solidFill>
            <a:srgbClr val="000000"/>
          </a:solidFill>
          <a:ln w="6917" cap="flat">
            <a:noFill/>
            <a:prstDash val="solid"/>
            <a:miter/>
          </a:ln>
        </p:spPr>
        <p:txBody>
          <a:bodyPr rtlCol="0" anchor="ctr"/>
          <a:lstStyle/>
          <a:p>
            <a:endParaRPr lang="ja-JP" altLang="en-US" dirty="0"/>
          </a:p>
        </p:txBody>
      </p:sp>
      <p:sp>
        <p:nvSpPr>
          <p:cNvPr id="13" name="正方形/長方形 12">
            <a:extLst>
              <a:ext uri="{FF2B5EF4-FFF2-40B4-BE49-F238E27FC236}">
                <a16:creationId xmlns:a16="http://schemas.microsoft.com/office/drawing/2014/main" id="{BF67AFFA-4F0F-4DD6-B3D0-528CFDBA1121}"/>
              </a:ext>
            </a:extLst>
          </p:cNvPr>
          <p:cNvSpPr/>
          <p:nvPr userDrawn="1"/>
        </p:nvSpPr>
        <p:spPr>
          <a:xfrm>
            <a:off x="0" y="-21590"/>
            <a:ext cx="12192000" cy="7711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DF88F418-A8E1-4FB6-87C4-476A84BDAE5F}"/>
              </a:ext>
            </a:extLst>
          </p:cNvPr>
          <p:cNvSpPr/>
          <p:nvPr userDrawn="1"/>
        </p:nvSpPr>
        <p:spPr>
          <a:xfrm>
            <a:off x="0" y="6248734"/>
            <a:ext cx="12192000" cy="7711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a:extLst>
              <a:ext uri="{FF2B5EF4-FFF2-40B4-BE49-F238E27FC236}">
                <a16:creationId xmlns:a16="http://schemas.microsoft.com/office/drawing/2014/main" id="{A0A34734-A520-4BC5-A73A-6E69EB854A4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420408" y="2321563"/>
            <a:ext cx="2801484" cy="1107436"/>
          </a:xfrm>
          <a:prstGeom prst="rect">
            <a:avLst/>
          </a:prstGeom>
        </p:spPr>
      </p:pic>
      <p:pic>
        <p:nvPicPr>
          <p:cNvPr id="8" name="図 7">
            <a:extLst>
              <a:ext uri="{FF2B5EF4-FFF2-40B4-BE49-F238E27FC236}">
                <a16:creationId xmlns:a16="http://schemas.microsoft.com/office/drawing/2014/main" id="{4FEFE35D-F1B7-43BE-CE65-989B7FB5CAE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8346300" y="2286888"/>
            <a:ext cx="1296000" cy="1296000"/>
          </a:xfrm>
          <a:prstGeom prst="rect">
            <a:avLst/>
          </a:prstGeom>
        </p:spPr>
      </p:pic>
    </p:spTree>
    <p:extLst>
      <p:ext uri="{BB962C8B-B14F-4D97-AF65-F5344CB8AC3E}">
        <p14:creationId xmlns:p14="http://schemas.microsoft.com/office/powerpoint/2010/main" val="26205977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6EADCF2-F3C4-6B61-1940-086456794229}"/>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29FED4D-BCDA-366A-40EA-136B0CA70203}"/>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56DBFA4-A1C8-531A-E5FF-5513CCAC2AC8}"/>
              </a:ext>
            </a:extLst>
          </p:cNvPr>
          <p:cNvSpPr>
            <a:spLocks noGrp="1"/>
          </p:cNvSpPr>
          <p:nvPr>
            <p:ph type="dt" sz="half" idx="10"/>
          </p:nvPr>
        </p:nvSpPr>
        <p:spPr/>
        <p:txBody>
          <a:bodyPr/>
          <a:lstStyle/>
          <a:p>
            <a:fld id="{B1A9513D-3E5F-4F4F-9345-84C3A194C883}" type="datetimeFigureOut">
              <a:rPr kumimoji="1" lang="ja-JP" altLang="en-US" smtClean="0"/>
              <a:t>2026/4/24</a:t>
            </a:fld>
            <a:endParaRPr kumimoji="1" lang="ja-JP" altLang="en-US"/>
          </a:p>
        </p:txBody>
      </p:sp>
      <p:sp>
        <p:nvSpPr>
          <p:cNvPr id="5" name="フッター プレースホルダー 4">
            <a:extLst>
              <a:ext uri="{FF2B5EF4-FFF2-40B4-BE49-F238E27FC236}">
                <a16:creationId xmlns:a16="http://schemas.microsoft.com/office/drawing/2014/main" id="{646B29BE-6D2F-7B3F-5674-F5C8444072B9}"/>
              </a:ext>
            </a:extLst>
          </p:cNvPr>
          <p:cNvSpPr>
            <a:spLocks noGrp="1"/>
          </p:cNvSpPr>
          <p:nvPr>
            <p:ph type="ftr" sz="quarter" idx="11"/>
          </p:nvPr>
        </p:nvSpPr>
        <p:spPr/>
        <p:txBody>
          <a:bodyPr/>
          <a:lstStyle/>
          <a:p>
            <a:endParaRPr kumimoji="1" lang="ja-JP" altLang="en-US" dirty="0"/>
          </a:p>
        </p:txBody>
      </p:sp>
      <p:sp>
        <p:nvSpPr>
          <p:cNvPr id="6" name="スライド番号プレースホルダー 5">
            <a:extLst>
              <a:ext uri="{FF2B5EF4-FFF2-40B4-BE49-F238E27FC236}">
                <a16:creationId xmlns:a16="http://schemas.microsoft.com/office/drawing/2014/main" id="{A3FF95A0-1365-25F5-392E-03E99AE581EB}"/>
              </a:ext>
            </a:extLst>
          </p:cNvPr>
          <p:cNvSpPr>
            <a:spLocks noGrp="1"/>
          </p:cNvSpPr>
          <p:nvPr>
            <p:ph type="sldNum" sz="quarter" idx="12"/>
          </p:nvPr>
        </p:nvSpPr>
        <p:spPr/>
        <p:txBody>
          <a:bodyPr/>
          <a:lstStyle/>
          <a:p>
            <a:fld id="{DDB30D30-31AC-4C19-A9A5-2526F979E43F}" type="slidenum">
              <a:rPr kumimoji="1" lang="ja-JP" altLang="en-US" smtClean="0"/>
              <a:t>‹#›</a:t>
            </a:fld>
            <a:endParaRPr kumimoji="1" lang="ja-JP" altLang="en-US"/>
          </a:p>
        </p:txBody>
      </p:sp>
    </p:spTree>
    <p:extLst>
      <p:ext uri="{BB962C8B-B14F-4D97-AF65-F5344CB8AC3E}">
        <p14:creationId xmlns:p14="http://schemas.microsoft.com/office/powerpoint/2010/main" val="583744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E34E65C3-09CF-31A0-33D8-D755EB8901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551EBD4-A45C-C020-FA34-7F88F6690F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2116A61-7638-A3A7-FB04-BC10026AA4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D2A47F-0E0F-4DBD-B2F6-CF79484B2161}" type="datetimeFigureOut">
              <a:rPr kumimoji="1" lang="ja-JP" altLang="en-US" smtClean="0"/>
              <a:t>2026/4/24</a:t>
            </a:fld>
            <a:endParaRPr kumimoji="1" lang="ja-JP" altLang="en-US"/>
          </a:p>
        </p:txBody>
      </p:sp>
      <p:sp>
        <p:nvSpPr>
          <p:cNvPr id="5" name="フッター プレースホルダー 4">
            <a:extLst>
              <a:ext uri="{FF2B5EF4-FFF2-40B4-BE49-F238E27FC236}">
                <a16:creationId xmlns:a16="http://schemas.microsoft.com/office/drawing/2014/main" id="{C67C363E-1CB8-5623-615A-59BA1C10EE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FA424FDC-019E-9AE1-3AF8-8867F8F4DA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121987-A61F-44E1-8159-83760BA81B52}" type="slidenum">
              <a:rPr kumimoji="1" lang="ja-JP" altLang="en-US" smtClean="0"/>
              <a:t>‹#›</a:t>
            </a:fld>
            <a:endParaRPr kumimoji="1" lang="ja-JP" altLang="en-US"/>
          </a:p>
        </p:txBody>
      </p:sp>
      <p:sp>
        <p:nvSpPr>
          <p:cNvPr id="7" name="フリーフォーム: 図形 6">
            <a:extLst>
              <a:ext uri="{FF2B5EF4-FFF2-40B4-BE49-F238E27FC236}">
                <a16:creationId xmlns:a16="http://schemas.microsoft.com/office/drawing/2014/main" id="{09188B74-1931-F79B-B994-6C07804C2076}"/>
              </a:ext>
            </a:extLst>
          </p:cNvPr>
          <p:cNvSpPr/>
          <p:nvPr userDrawn="1"/>
        </p:nvSpPr>
        <p:spPr>
          <a:xfrm>
            <a:off x="0" y="6495833"/>
            <a:ext cx="12192000" cy="471278"/>
          </a:xfrm>
          <a:custGeom>
            <a:avLst/>
            <a:gdLst>
              <a:gd name="connsiteX0" fmla="*/ 0 w 7559185"/>
              <a:gd name="connsiteY0" fmla="*/ 0 h 2250376"/>
              <a:gd name="connsiteX1" fmla="*/ 7559186 w 7559185"/>
              <a:gd name="connsiteY1" fmla="*/ 0 h 2250376"/>
              <a:gd name="connsiteX2" fmla="*/ 7559186 w 7559185"/>
              <a:gd name="connsiteY2" fmla="*/ 2250376 h 2250376"/>
              <a:gd name="connsiteX3" fmla="*/ 0 w 7559185"/>
              <a:gd name="connsiteY3" fmla="*/ 2250376 h 2250376"/>
            </a:gdLst>
            <a:ahLst/>
            <a:cxnLst>
              <a:cxn ang="0">
                <a:pos x="connsiteX0" y="connsiteY0"/>
              </a:cxn>
              <a:cxn ang="0">
                <a:pos x="connsiteX1" y="connsiteY1"/>
              </a:cxn>
              <a:cxn ang="0">
                <a:pos x="connsiteX2" y="connsiteY2"/>
              </a:cxn>
              <a:cxn ang="0">
                <a:pos x="connsiteX3" y="connsiteY3"/>
              </a:cxn>
            </a:cxnLst>
            <a:rect l="l" t="t" r="r" b="b"/>
            <a:pathLst>
              <a:path w="7559185" h="2250376">
                <a:moveTo>
                  <a:pt x="0" y="0"/>
                </a:moveTo>
                <a:lnTo>
                  <a:pt x="7559186" y="0"/>
                </a:lnTo>
                <a:lnTo>
                  <a:pt x="7559186" y="2250376"/>
                </a:lnTo>
                <a:lnTo>
                  <a:pt x="0" y="2250376"/>
                </a:lnTo>
                <a:close/>
              </a:path>
            </a:pathLst>
          </a:custGeom>
          <a:solidFill>
            <a:srgbClr val="000000"/>
          </a:solidFill>
          <a:ln w="6917" cap="flat">
            <a:noFill/>
            <a:prstDash val="solid"/>
            <a:miter/>
          </a:ln>
        </p:spPr>
        <p:txBody>
          <a:bodyPr rtlCol="0" anchor="ctr"/>
          <a:lstStyle/>
          <a:p>
            <a:endParaRPr lang="ja-JP" altLang="en-US" dirty="0"/>
          </a:p>
        </p:txBody>
      </p:sp>
      <p:sp>
        <p:nvSpPr>
          <p:cNvPr id="8" name="Rectangle 12">
            <a:extLst>
              <a:ext uri="{FF2B5EF4-FFF2-40B4-BE49-F238E27FC236}">
                <a16:creationId xmlns:a16="http://schemas.microsoft.com/office/drawing/2014/main" id="{86C17DDD-0304-7B93-FBAC-C1BCE975B2B8}"/>
              </a:ext>
            </a:extLst>
          </p:cNvPr>
          <p:cNvSpPr>
            <a:spLocks noChangeArrowheads="1"/>
          </p:cNvSpPr>
          <p:nvPr userDrawn="1"/>
        </p:nvSpPr>
        <p:spPr bwMode="auto">
          <a:xfrm>
            <a:off x="-1" y="-5013"/>
            <a:ext cx="10008590" cy="593386"/>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9569" tIns="49785" rIns="99569" bIns="49785" anchor="ctr"/>
          <a:lstStyle>
            <a:lvl1pPr eaLnBrk="0" hangingPunct="0">
              <a:defRPr kumimoji="1" sz="1000">
                <a:solidFill>
                  <a:schemeClr val="tx1"/>
                </a:solidFill>
                <a:latin typeface="Tahoma" pitchFamily="34" charset="0"/>
                <a:ea typeface="ＨＧｺﾞｼｯｸE-PRO" pitchFamily="50" charset="-128"/>
              </a:defRPr>
            </a:lvl1pPr>
            <a:lvl2pPr marL="742950" indent="-285750" eaLnBrk="0" hangingPunct="0">
              <a:defRPr kumimoji="1" sz="1000">
                <a:solidFill>
                  <a:schemeClr val="tx1"/>
                </a:solidFill>
                <a:latin typeface="Tahoma" pitchFamily="34" charset="0"/>
                <a:ea typeface="ＨＧｺﾞｼｯｸE-PRO" pitchFamily="50" charset="-128"/>
              </a:defRPr>
            </a:lvl2pPr>
            <a:lvl3pPr marL="1143000" indent="-228600" eaLnBrk="0" hangingPunct="0">
              <a:defRPr kumimoji="1" sz="1000">
                <a:solidFill>
                  <a:schemeClr val="tx1"/>
                </a:solidFill>
                <a:latin typeface="Tahoma" pitchFamily="34" charset="0"/>
                <a:ea typeface="ＨＧｺﾞｼｯｸE-PRO" pitchFamily="50" charset="-128"/>
              </a:defRPr>
            </a:lvl3pPr>
            <a:lvl4pPr marL="1600200" indent="-228600" eaLnBrk="0" hangingPunct="0">
              <a:defRPr kumimoji="1" sz="1000">
                <a:solidFill>
                  <a:schemeClr val="tx1"/>
                </a:solidFill>
                <a:latin typeface="Tahoma" pitchFamily="34" charset="0"/>
                <a:ea typeface="ＨＧｺﾞｼｯｸE-PRO" pitchFamily="50" charset="-128"/>
              </a:defRPr>
            </a:lvl4pPr>
            <a:lvl5pPr marL="2057400" indent="-228600" eaLnBrk="0" hangingPunct="0">
              <a:defRPr kumimoji="1" sz="1000">
                <a:solidFill>
                  <a:schemeClr val="tx1"/>
                </a:solidFill>
                <a:latin typeface="Tahoma" pitchFamily="34" charset="0"/>
                <a:ea typeface="ＨＧｺﾞｼｯｸE-PRO" pitchFamily="50" charset="-128"/>
              </a:defRPr>
            </a:lvl5pPr>
            <a:lvl6pPr marL="2514600" indent="-228600" eaLnBrk="0" fontAlgn="base" hangingPunct="0">
              <a:spcBef>
                <a:spcPct val="50000"/>
              </a:spcBef>
              <a:spcAft>
                <a:spcPct val="0"/>
              </a:spcAft>
              <a:defRPr kumimoji="1" sz="1000">
                <a:solidFill>
                  <a:schemeClr val="tx1"/>
                </a:solidFill>
                <a:latin typeface="Tahoma" pitchFamily="34" charset="0"/>
                <a:ea typeface="ＨＧｺﾞｼｯｸE-PRO" pitchFamily="50" charset="-128"/>
              </a:defRPr>
            </a:lvl6pPr>
            <a:lvl7pPr marL="2971800" indent="-228600" eaLnBrk="0" fontAlgn="base" hangingPunct="0">
              <a:spcBef>
                <a:spcPct val="50000"/>
              </a:spcBef>
              <a:spcAft>
                <a:spcPct val="0"/>
              </a:spcAft>
              <a:defRPr kumimoji="1" sz="1000">
                <a:solidFill>
                  <a:schemeClr val="tx1"/>
                </a:solidFill>
                <a:latin typeface="Tahoma" pitchFamily="34" charset="0"/>
                <a:ea typeface="ＨＧｺﾞｼｯｸE-PRO" pitchFamily="50" charset="-128"/>
              </a:defRPr>
            </a:lvl7pPr>
            <a:lvl8pPr marL="3429000" indent="-228600" eaLnBrk="0" fontAlgn="base" hangingPunct="0">
              <a:spcBef>
                <a:spcPct val="50000"/>
              </a:spcBef>
              <a:spcAft>
                <a:spcPct val="0"/>
              </a:spcAft>
              <a:defRPr kumimoji="1" sz="1000">
                <a:solidFill>
                  <a:schemeClr val="tx1"/>
                </a:solidFill>
                <a:latin typeface="Tahoma" pitchFamily="34" charset="0"/>
                <a:ea typeface="ＨＧｺﾞｼｯｸE-PRO" pitchFamily="50" charset="-128"/>
              </a:defRPr>
            </a:lvl8pPr>
            <a:lvl9pPr marL="3886200" indent="-228600" eaLnBrk="0" fontAlgn="base" hangingPunct="0">
              <a:spcBef>
                <a:spcPct val="50000"/>
              </a:spcBef>
              <a:spcAft>
                <a:spcPct val="0"/>
              </a:spcAft>
              <a:defRPr kumimoji="1" sz="1000">
                <a:solidFill>
                  <a:schemeClr val="tx1"/>
                </a:solidFill>
                <a:latin typeface="Tahoma" pitchFamily="34" charset="0"/>
                <a:ea typeface="ＨＧｺﾞｼｯｸE-PRO" pitchFamily="50" charset="-128"/>
              </a:defRPr>
            </a:lvl9pPr>
          </a:lstStyle>
          <a:p>
            <a:pPr eaLnBrk="1" hangingPunct="1">
              <a:defRPr/>
            </a:pPr>
            <a:endParaRPr lang="ja-JP" altLang="en-US" dirty="0">
              <a:latin typeface="メイリオ" pitchFamily="50" charset="-128"/>
              <a:ea typeface="メイリオ" pitchFamily="50" charset="-128"/>
              <a:cs typeface="メイリオ" pitchFamily="50" charset="-128"/>
            </a:endParaRPr>
          </a:p>
        </p:txBody>
      </p:sp>
      <p:sp>
        <p:nvSpPr>
          <p:cNvPr id="10" name="AutoShape 15">
            <a:extLst>
              <a:ext uri="{FF2B5EF4-FFF2-40B4-BE49-F238E27FC236}">
                <a16:creationId xmlns:a16="http://schemas.microsoft.com/office/drawing/2014/main" id="{A342DC5B-FA5B-0ABA-35C8-DCB75CDC7DCC}"/>
              </a:ext>
            </a:extLst>
          </p:cNvPr>
          <p:cNvSpPr>
            <a:spLocks noChangeArrowheads="1"/>
          </p:cNvSpPr>
          <p:nvPr userDrawn="1"/>
        </p:nvSpPr>
        <p:spPr bwMode="auto">
          <a:xfrm>
            <a:off x="11292000" y="6537805"/>
            <a:ext cx="720000" cy="235338"/>
          </a:xfrm>
          <a:prstGeom prst="roundRect">
            <a:avLst>
              <a:gd name="adj" fmla="val 50000"/>
            </a:avLst>
          </a:prstGeom>
          <a:solidFill>
            <a:schemeClr val="bg1"/>
          </a:solidFill>
          <a:ln>
            <a:noFill/>
          </a:ln>
          <a:effectLst/>
        </p:spPr>
        <p:txBody>
          <a:bodyPr wrap="none" lIns="99569" tIns="49785" rIns="99569" bIns="49785" anchor="ctr" anchorCtr="1"/>
          <a:lstStyle>
            <a:lvl1pPr eaLnBrk="0" hangingPunct="0">
              <a:defRPr kumimoji="1" sz="1000">
                <a:solidFill>
                  <a:schemeClr val="tx1"/>
                </a:solidFill>
                <a:latin typeface="Tahoma" pitchFamily="34" charset="0"/>
                <a:ea typeface="ＨＧｺﾞｼｯｸE-PRO" pitchFamily="50" charset="-128"/>
              </a:defRPr>
            </a:lvl1pPr>
            <a:lvl2pPr marL="742950" indent="-285750" eaLnBrk="0" hangingPunct="0">
              <a:defRPr kumimoji="1" sz="1000">
                <a:solidFill>
                  <a:schemeClr val="tx1"/>
                </a:solidFill>
                <a:latin typeface="Tahoma" pitchFamily="34" charset="0"/>
                <a:ea typeface="ＨＧｺﾞｼｯｸE-PRO" pitchFamily="50" charset="-128"/>
              </a:defRPr>
            </a:lvl2pPr>
            <a:lvl3pPr marL="1143000" indent="-228600" eaLnBrk="0" hangingPunct="0">
              <a:defRPr kumimoji="1" sz="1000">
                <a:solidFill>
                  <a:schemeClr val="tx1"/>
                </a:solidFill>
                <a:latin typeface="Tahoma" pitchFamily="34" charset="0"/>
                <a:ea typeface="ＨＧｺﾞｼｯｸE-PRO" pitchFamily="50" charset="-128"/>
              </a:defRPr>
            </a:lvl3pPr>
            <a:lvl4pPr marL="1600200" indent="-228600" eaLnBrk="0" hangingPunct="0">
              <a:defRPr kumimoji="1" sz="1000">
                <a:solidFill>
                  <a:schemeClr val="tx1"/>
                </a:solidFill>
                <a:latin typeface="Tahoma" pitchFamily="34" charset="0"/>
                <a:ea typeface="ＨＧｺﾞｼｯｸE-PRO" pitchFamily="50" charset="-128"/>
              </a:defRPr>
            </a:lvl4pPr>
            <a:lvl5pPr marL="2057400" indent="-228600" eaLnBrk="0" hangingPunct="0">
              <a:defRPr kumimoji="1" sz="1000">
                <a:solidFill>
                  <a:schemeClr val="tx1"/>
                </a:solidFill>
                <a:latin typeface="Tahoma" pitchFamily="34" charset="0"/>
                <a:ea typeface="ＨＧｺﾞｼｯｸE-PRO" pitchFamily="50" charset="-128"/>
              </a:defRPr>
            </a:lvl5pPr>
            <a:lvl6pPr marL="2514600" indent="-228600" eaLnBrk="0" fontAlgn="base" hangingPunct="0">
              <a:spcBef>
                <a:spcPct val="50000"/>
              </a:spcBef>
              <a:spcAft>
                <a:spcPct val="0"/>
              </a:spcAft>
              <a:defRPr kumimoji="1" sz="1000">
                <a:solidFill>
                  <a:schemeClr val="tx1"/>
                </a:solidFill>
                <a:latin typeface="Tahoma" pitchFamily="34" charset="0"/>
                <a:ea typeface="ＨＧｺﾞｼｯｸE-PRO" pitchFamily="50" charset="-128"/>
              </a:defRPr>
            </a:lvl6pPr>
            <a:lvl7pPr marL="2971800" indent="-228600" eaLnBrk="0" fontAlgn="base" hangingPunct="0">
              <a:spcBef>
                <a:spcPct val="50000"/>
              </a:spcBef>
              <a:spcAft>
                <a:spcPct val="0"/>
              </a:spcAft>
              <a:defRPr kumimoji="1" sz="1000">
                <a:solidFill>
                  <a:schemeClr val="tx1"/>
                </a:solidFill>
                <a:latin typeface="Tahoma" pitchFamily="34" charset="0"/>
                <a:ea typeface="ＨＧｺﾞｼｯｸE-PRO" pitchFamily="50" charset="-128"/>
              </a:defRPr>
            </a:lvl7pPr>
            <a:lvl8pPr marL="3429000" indent="-228600" eaLnBrk="0" fontAlgn="base" hangingPunct="0">
              <a:spcBef>
                <a:spcPct val="50000"/>
              </a:spcBef>
              <a:spcAft>
                <a:spcPct val="0"/>
              </a:spcAft>
              <a:defRPr kumimoji="1" sz="1000">
                <a:solidFill>
                  <a:schemeClr val="tx1"/>
                </a:solidFill>
                <a:latin typeface="Tahoma" pitchFamily="34" charset="0"/>
                <a:ea typeface="ＨＧｺﾞｼｯｸE-PRO" pitchFamily="50" charset="-128"/>
              </a:defRPr>
            </a:lvl8pPr>
            <a:lvl9pPr marL="3886200" indent="-228600" eaLnBrk="0" fontAlgn="base" hangingPunct="0">
              <a:spcBef>
                <a:spcPct val="50000"/>
              </a:spcBef>
              <a:spcAft>
                <a:spcPct val="0"/>
              </a:spcAft>
              <a:defRPr kumimoji="1" sz="1000">
                <a:solidFill>
                  <a:schemeClr val="tx1"/>
                </a:solidFill>
                <a:latin typeface="Tahoma" pitchFamily="34" charset="0"/>
                <a:ea typeface="ＨＧｺﾞｼｯｸE-PRO" pitchFamily="50" charset="-128"/>
              </a:defRPr>
            </a:lvl9pPr>
          </a:lstStyle>
          <a:p>
            <a:pPr algn="ctr" eaLnBrk="1" hangingPunct="1">
              <a:defRPr/>
            </a:pPr>
            <a:r>
              <a:rPr lang="en-US" altLang="ja-JP" sz="1000" b="1" dirty="0">
                <a:solidFill>
                  <a:schemeClr val="tx1"/>
                </a:solidFill>
                <a:latin typeface="+mj-ea"/>
                <a:ea typeface="+mj-ea"/>
                <a:cs typeface="メイリオ" pitchFamily="50" charset="-128"/>
              </a:rPr>
              <a:t>P.</a:t>
            </a:r>
            <a:fld id="{B400A94C-779B-49F0-A7DE-ACCD4B245548}" type="slidenum">
              <a:rPr lang="en-US" altLang="ja-JP" sz="1000" b="1" smtClean="0">
                <a:solidFill>
                  <a:schemeClr val="tx1"/>
                </a:solidFill>
                <a:latin typeface="+mj-ea"/>
                <a:ea typeface="+mj-ea"/>
                <a:cs typeface="メイリオ" pitchFamily="50" charset="-128"/>
              </a:rPr>
              <a:pPr algn="ctr" eaLnBrk="1" hangingPunct="1">
                <a:defRPr/>
              </a:pPr>
              <a:t>‹#›</a:t>
            </a:fld>
            <a:endParaRPr lang="en-US" altLang="ja-JP" sz="1000" b="1" dirty="0">
              <a:solidFill>
                <a:schemeClr val="tx1"/>
              </a:solidFill>
              <a:latin typeface="+mj-ea"/>
              <a:ea typeface="+mj-ea"/>
              <a:cs typeface="メイリオ" pitchFamily="50" charset="-128"/>
            </a:endParaRPr>
          </a:p>
        </p:txBody>
      </p:sp>
      <p:sp>
        <p:nvSpPr>
          <p:cNvPr id="11" name="タイトル プレースホルダー 1">
            <a:extLst>
              <a:ext uri="{FF2B5EF4-FFF2-40B4-BE49-F238E27FC236}">
                <a16:creationId xmlns:a16="http://schemas.microsoft.com/office/drawing/2014/main" id="{06EF16E2-76C5-A561-147A-742DF76B39EA}"/>
              </a:ext>
            </a:extLst>
          </p:cNvPr>
          <p:cNvSpPr>
            <a:spLocks noGrp="1"/>
          </p:cNvSpPr>
          <p:nvPr>
            <p:ph type="title"/>
          </p:nvPr>
        </p:nvSpPr>
        <p:spPr>
          <a:xfrm>
            <a:off x="131134" y="13494"/>
            <a:ext cx="6248401" cy="554331"/>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12" name="Text Box 14">
            <a:extLst>
              <a:ext uri="{FF2B5EF4-FFF2-40B4-BE49-F238E27FC236}">
                <a16:creationId xmlns:a16="http://schemas.microsoft.com/office/drawing/2014/main" id="{D7BDA625-19C4-708D-A8D4-625FF279C2EB}"/>
              </a:ext>
            </a:extLst>
          </p:cNvPr>
          <p:cNvSpPr txBox="1">
            <a:spLocks noChangeArrowheads="1"/>
          </p:cNvSpPr>
          <p:nvPr userDrawn="1"/>
        </p:nvSpPr>
        <p:spPr bwMode="auto">
          <a:xfrm>
            <a:off x="2315368" y="6591734"/>
            <a:ext cx="7561263"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defRPr/>
            </a:pPr>
            <a:r>
              <a:rPr lang="en-US" altLang="ja-JP" sz="1000" dirty="0">
                <a:solidFill>
                  <a:schemeClr val="bg1"/>
                </a:solidFill>
                <a:latin typeface="+mj-ea"/>
                <a:ea typeface="+mj-ea"/>
                <a:cs typeface="メイリオ" pitchFamily="50" charset="-128"/>
              </a:rPr>
              <a:t>Copyright © 2026 NANO OPT Media, Inc. All rights reserved.</a:t>
            </a:r>
          </a:p>
        </p:txBody>
      </p:sp>
      <p:pic>
        <p:nvPicPr>
          <p:cNvPr id="9" name="図 8" descr="ロゴ, 会社名&#10;&#10;AI 生成コンテンツは誤りを含む可能性があります。">
            <a:extLst>
              <a:ext uri="{FF2B5EF4-FFF2-40B4-BE49-F238E27FC236}">
                <a16:creationId xmlns:a16="http://schemas.microsoft.com/office/drawing/2014/main" id="{96CB59CD-7811-E3B2-BF5F-D7F4F83A04EB}"/>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0236200" y="23718"/>
            <a:ext cx="1824666" cy="608982"/>
          </a:xfrm>
          <a:prstGeom prst="rect">
            <a:avLst/>
          </a:prstGeom>
        </p:spPr>
      </p:pic>
    </p:spTree>
    <p:extLst>
      <p:ext uri="{BB962C8B-B14F-4D97-AF65-F5344CB8AC3E}">
        <p14:creationId xmlns:p14="http://schemas.microsoft.com/office/powerpoint/2010/main" val="18855485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E34E65C3-09CF-31A0-33D8-D755EB8901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551EBD4-A45C-C020-FA34-7F88F6690F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a:extLst>
              <a:ext uri="{FF2B5EF4-FFF2-40B4-BE49-F238E27FC236}">
                <a16:creationId xmlns:a16="http://schemas.microsoft.com/office/drawing/2014/main" id="{F2116A61-7638-A3A7-FB04-BC10026AA4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D2A47F-0E0F-4DBD-B2F6-CF79484B2161}" type="datetimeFigureOut">
              <a:rPr kumimoji="1" lang="ja-JP" altLang="en-US" smtClean="0"/>
              <a:t>2026/4/24</a:t>
            </a:fld>
            <a:endParaRPr kumimoji="1" lang="ja-JP" altLang="en-US"/>
          </a:p>
        </p:txBody>
      </p:sp>
      <p:sp>
        <p:nvSpPr>
          <p:cNvPr id="5" name="フッター プレースホルダー 4">
            <a:extLst>
              <a:ext uri="{FF2B5EF4-FFF2-40B4-BE49-F238E27FC236}">
                <a16:creationId xmlns:a16="http://schemas.microsoft.com/office/drawing/2014/main" id="{C67C363E-1CB8-5623-615A-59BA1C10EE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FA424FDC-019E-9AE1-3AF8-8867F8F4DA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121987-A61F-44E1-8159-83760BA81B52}" type="slidenum">
              <a:rPr kumimoji="1" lang="ja-JP" altLang="en-US" smtClean="0"/>
              <a:t>‹#›</a:t>
            </a:fld>
            <a:endParaRPr kumimoji="1" lang="ja-JP" altLang="en-US"/>
          </a:p>
        </p:txBody>
      </p:sp>
      <p:sp>
        <p:nvSpPr>
          <p:cNvPr id="7" name="フリーフォーム: 図形 6">
            <a:extLst>
              <a:ext uri="{FF2B5EF4-FFF2-40B4-BE49-F238E27FC236}">
                <a16:creationId xmlns:a16="http://schemas.microsoft.com/office/drawing/2014/main" id="{09188B74-1931-F79B-B994-6C07804C2076}"/>
              </a:ext>
            </a:extLst>
          </p:cNvPr>
          <p:cNvSpPr/>
          <p:nvPr userDrawn="1"/>
        </p:nvSpPr>
        <p:spPr>
          <a:xfrm>
            <a:off x="0" y="6495833"/>
            <a:ext cx="12192000" cy="471278"/>
          </a:xfrm>
          <a:custGeom>
            <a:avLst/>
            <a:gdLst>
              <a:gd name="connsiteX0" fmla="*/ 0 w 7559185"/>
              <a:gd name="connsiteY0" fmla="*/ 0 h 2250376"/>
              <a:gd name="connsiteX1" fmla="*/ 7559186 w 7559185"/>
              <a:gd name="connsiteY1" fmla="*/ 0 h 2250376"/>
              <a:gd name="connsiteX2" fmla="*/ 7559186 w 7559185"/>
              <a:gd name="connsiteY2" fmla="*/ 2250376 h 2250376"/>
              <a:gd name="connsiteX3" fmla="*/ 0 w 7559185"/>
              <a:gd name="connsiteY3" fmla="*/ 2250376 h 2250376"/>
            </a:gdLst>
            <a:ahLst/>
            <a:cxnLst>
              <a:cxn ang="0">
                <a:pos x="connsiteX0" y="connsiteY0"/>
              </a:cxn>
              <a:cxn ang="0">
                <a:pos x="connsiteX1" y="connsiteY1"/>
              </a:cxn>
              <a:cxn ang="0">
                <a:pos x="connsiteX2" y="connsiteY2"/>
              </a:cxn>
              <a:cxn ang="0">
                <a:pos x="connsiteX3" y="connsiteY3"/>
              </a:cxn>
            </a:cxnLst>
            <a:rect l="l" t="t" r="r" b="b"/>
            <a:pathLst>
              <a:path w="7559185" h="2250376">
                <a:moveTo>
                  <a:pt x="0" y="0"/>
                </a:moveTo>
                <a:lnTo>
                  <a:pt x="7559186" y="0"/>
                </a:lnTo>
                <a:lnTo>
                  <a:pt x="7559186" y="2250376"/>
                </a:lnTo>
                <a:lnTo>
                  <a:pt x="0" y="2250376"/>
                </a:lnTo>
                <a:close/>
              </a:path>
            </a:pathLst>
          </a:custGeom>
          <a:solidFill>
            <a:srgbClr val="000000"/>
          </a:solidFill>
          <a:ln w="6917" cap="flat">
            <a:noFill/>
            <a:prstDash val="solid"/>
            <a:miter/>
          </a:ln>
        </p:spPr>
        <p:txBody>
          <a:bodyPr rtlCol="0" anchor="ctr"/>
          <a:lstStyle/>
          <a:p>
            <a:endParaRPr lang="ja-JP" altLang="en-US" dirty="0"/>
          </a:p>
        </p:txBody>
      </p:sp>
      <p:sp>
        <p:nvSpPr>
          <p:cNvPr id="8" name="Rectangle 12">
            <a:extLst>
              <a:ext uri="{FF2B5EF4-FFF2-40B4-BE49-F238E27FC236}">
                <a16:creationId xmlns:a16="http://schemas.microsoft.com/office/drawing/2014/main" id="{86C17DDD-0304-7B93-FBAC-C1BCE975B2B8}"/>
              </a:ext>
            </a:extLst>
          </p:cNvPr>
          <p:cNvSpPr>
            <a:spLocks noChangeArrowheads="1"/>
          </p:cNvSpPr>
          <p:nvPr userDrawn="1"/>
        </p:nvSpPr>
        <p:spPr bwMode="auto">
          <a:xfrm>
            <a:off x="-1" y="-5013"/>
            <a:ext cx="10008590" cy="593386"/>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9569" tIns="49785" rIns="99569" bIns="49785" anchor="ctr"/>
          <a:lstStyle>
            <a:lvl1pPr eaLnBrk="0" hangingPunct="0">
              <a:defRPr kumimoji="1" sz="1000">
                <a:solidFill>
                  <a:schemeClr val="tx1"/>
                </a:solidFill>
                <a:latin typeface="Tahoma" pitchFamily="34" charset="0"/>
                <a:ea typeface="ＨＧｺﾞｼｯｸE-PRO" pitchFamily="50" charset="-128"/>
              </a:defRPr>
            </a:lvl1pPr>
            <a:lvl2pPr marL="742950" indent="-285750" eaLnBrk="0" hangingPunct="0">
              <a:defRPr kumimoji="1" sz="1000">
                <a:solidFill>
                  <a:schemeClr val="tx1"/>
                </a:solidFill>
                <a:latin typeface="Tahoma" pitchFamily="34" charset="0"/>
                <a:ea typeface="ＨＧｺﾞｼｯｸE-PRO" pitchFamily="50" charset="-128"/>
              </a:defRPr>
            </a:lvl2pPr>
            <a:lvl3pPr marL="1143000" indent="-228600" eaLnBrk="0" hangingPunct="0">
              <a:defRPr kumimoji="1" sz="1000">
                <a:solidFill>
                  <a:schemeClr val="tx1"/>
                </a:solidFill>
                <a:latin typeface="Tahoma" pitchFamily="34" charset="0"/>
                <a:ea typeface="ＨＧｺﾞｼｯｸE-PRO" pitchFamily="50" charset="-128"/>
              </a:defRPr>
            </a:lvl3pPr>
            <a:lvl4pPr marL="1600200" indent="-228600" eaLnBrk="0" hangingPunct="0">
              <a:defRPr kumimoji="1" sz="1000">
                <a:solidFill>
                  <a:schemeClr val="tx1"/>
                </a:solidFill>
                <a:latin typeface="Tahoma" pitchFamily="34" charset="0"/>
                <a:ea typeface="ＨＧｺﾞｼｯｸE-PRO" pitchFamily="50" charset="-128"/>
              </a:defRPr>
            </a:lvl4pPr>
            <a:lvl5pPr marL="2057400" indent="-228600" eaLnBrk="0" hangingPunct="0">
              <a:defRPr kumimoji="1" sz="1000">
                <a:solidFill>
                  <a:schemeClr val="tx1"/>
                </a:solidFill>
                <a:latin typeface="Tahoma" pitchFamily="34" charset="0"/>
                <a:ea typeface="ＨＧｺﾞｼｯｸE-PRO" pitchFamily="50" charset="-128"/>
              </a:defRPr>
            </a:lvl5pPr>
            <a:lvl6pPr marL="2514600" indent="-228600" eaLnBrk="0" fontAlgn="base" hangingPunct="0">
              <a:spcBef>
                <a:spcPct val="50000"/>
              </a:spcBef>
              <a:spcAft>
                <a:spcPct val="0"/>
              </a:spcAft>
              <a:defRPr kumimoji="1" sz="1000">
                <a:solidFill>
                  <a:schemeClr val="tx1"/>
                </a:solidFill>
                <a:latin typeface="Tahoma" pitchFamily="34" charset="0"/>
                <a:ea typeface="ＨＧｺﾞｼｯｸE-PRO" pitchFamily="50" charset="-128"/>
              </a:defRPr>
            </a:lvl6pPr>
            <a:lvl7pPr marL="2971800" indent="-228600" eaLnBrk="0" fontAlgn="base" hangingPunct="0">
              <a:spcBef>
                <a:spcPct val="50000"/>
              </a:spcBef>
              <a:spcAft>
                <a:spcPct val="0"/>
              </a:spcAft>
              <a:defRPr kumimoji="1" sz="1000">
                <a:solidFill>
                  <a:schemeClr val="tx1"/>
                </a:solidFill>
                <a:latin typeface="Tahoma" pitchFamily="34" charset="0"/>
                <a:ea typeface="ＨＧｺﾞｼｯｸE-PRO" pitchFamily="50" charset="-128"/>
              </a:defRPr>
            </a:lvl7pPr>
            <a:lvl8pPr marL="3429000" indent="-228600" eaLnBrk="0" fontAlgn="base" hangingPunct="0">
              <a:spcBef>
                <a:spcPct val="50000"/>
              </a:spcBef>
              <a:spcAft>
                <a:spcPct val="0"/>
              </a:spcAft>
              <a:defRPr kumimoji="1" sz="1000">
                <a:solidFill>
                  <a:schemeClr val="tx1"/>
                </a:solidFill>
                <a:latin typeface="Tahoma" pitchFamily="34" charset="0"/>
                <a:ea typeface="ＨＧｺﾞｼｯｸE-PRO" pitchFamily="50" charset="-128"/>
              </a:defRPr>
            </a:lvl8pPr>
            <a:lvl9pPr marL="3886200" indent="-228600" eaLnBrk="0" fontAlgn="base" hangingPunct="0">
              <a:spcBef>
                <a:spcPct val="50000"/>
              </a:spcBef>
              <a:spcAft>
                <a:spcPct val="0"/>
              </a:spcAft>
              <a:defRPr kumimoji="1" sz="1000">
                <a:solidFill>
                  <a:schemeClr val="tx1"/>
                </a:solidFill>
                <a:latin typeface="Tahoma" pitchFamily="34" charset="0"/>
                <a:ea typeface="ＨＧｺﾞｼｯｸE-PRO" pitchFamily="50" charset="-128"/>
              </a:defRPr>
            </a:lvl9pPr>
          </a:lstStyle>
          <a:p>
            <a:pPr eaLnBrk="1" hangingPunct="1">
              <a:defRPr/>
            </a:pPr>
            <a:endParaRPr lang="ja-JP" altLang="en-US" dirty="0">
              <a:latin typeface="メイリオ" pitchFamily="50" charset="-128"/>
              <a:ea typeface="メイリオ" pitchFamily="50" charset="-128"/>
              <a:cs typeface="メイリオ" pitchFamily="50" charset="-128"/>
            </a:endParaRPr>
          </a:p>
        </p:txBody>
      </p:sp>
      <p:sp>
        <p:nvSpPr>
          <p:cNvPr id="10" name="AutoShape 15">
            <a:extLst>
              <a:ext uri="{FF2B5EF4-FFF2-40B4-BE49-F238E27FC236}">
                <a16:creationId xmlns:a16="http://schemas.microsoft.com/office/drawing/2014/main" id="{A342DC5B-FA5B-0ABA-35C8-DCB75CDC7DCC}"/>
              </a:ext>
            </a:extLst>
          </p:cNvPr>
          <p:cNvSpPr>
            <a:spLocks noChangeArrowheads="1"/>
          </p:cNvSpPr>
          <p:nvPr userDrawn="1"/>
        </p:nvSpPr>
        <p:spPr bwMode="auto">
          <a:xfrm>
            <a:off x="11292000" y="6537805"/>
            <a:ext cx="720000" cy="235338"/>
          </a:xfrm>
          <a:prstGeom prst="roundRect">
            <a:avLst>
              <a:gd name="adj" fmla="val 50000"/>
            </a:avLst>
          </a:prstGeom>
          <a:solidFill>
            <a:schemeClr val="bg1"/>
          </a:solidFill>
          <a:ln>
            <a:noFill/>
          </a:ln>
          <a:effectLst/>
        </p:spPr>
        <p:txBody>
          <a:bodyPr wrap="none" lIns="99569" tIns="49785" rIns="99569" bIns="49785" anchor="ctr" anchorCtr="1"/>
          <a:lstStyle>
            <a:lvl1pPr eaLnBrk="0" hangingPunct="0">
              <a:defRPr kumimoji="1" sz="1000">
                <a:solidFill>
                  <a:schemeClr val="tx1"/>
                </a:solidFill>
                <a:latin typeface="Tahoma" pitchFamily="34" charset="0"/>
                <a:ea typeface="ＨＧｺﾞｼｯｸE-PRO" pitchFamily="50" charset="-128"/>
              </a:defRPr>
            </a:lvl1pPr>
            <a:lvl2pPr marL="742950" indent="-285750" eaLnBrk="0" hangingPunct="0">
              <a:defRPr kumimoji="1" sz="1000">
                <a:solidFill>
                  <a:schemeClr val="tx1"/>
                </a:solidFill>
                <a:latin typeface="Tahoma" pitchFamily="34" charset="0"/>
                <a:ea typeface="ＨＧｺﾞｼｯｸE-PRO" pitchFamily="50" charset="-128"/>
              </a:defRPr>
            </a:lvl2pPr>
            <a:lvl3pPr marL="1143000" indent="-228600" eaLnBrk="0" hangingPunct="0">
              <a:defRPr kumimoji="1" sz="1000">
                <a:solidFill>
                  <a:schemeClr val="tx1"/>
                </a:solidFill>
                <a:latin typeface="Tahoma" pitchFamily="34" charset="0"/>
                <a:ea typeface="ＨＧｺﾞｼｯｸE-PRO" pitchFamily="50" charset="-128"/>
              </a:defRPr>
            </a:lvl3pPr>
            <a:lvl4pPr marL="1600200" indent="-228600" eaLnBrk="0" hangingPunct="0">
              <a:defRPr kumimoji="1" sz="1000">
                <a:solidFill>
                  <a:schemeClr val="tx1"/>
                </a:solidFill>
                <a:latin typeface="Tahoma" pitchFamily="34" charset="0"/>
                <a:ea typeface="ＨＧｺﾞｼｯｸE-PRO" pitchFamily="50" charset="-128"/>
              </a:defRPr>
            </a:lvl4pPr>
            <a:lvl5pPr marL="2057400" indent="-228600" eaLnBrk="0" hangingPunct="0">
              <a:defRPr kumimoji="1" sz="1000">
                <a:solidFill>
                  <a:schemeClr val="tx1"/>
                </a:solidFill>
                <a:latin typeface="Tahoma" pitchFamily="34" charset="0"/>
                <a:ea typeface="ＨＧｺﾞｼｯｸE-PRO" pitchFamily="50" charset="-128"/>
              </a:defRPr>
            </a:lvl5pPr>
            <a:lvl6pPr marL="2514600" indent="-228600" eaLnBrk="0" fontAlgn="base" hangingPunct="0">
              <a:spcBef>
                <a:spcPct val="50000"/>
              </a:spcBef>
              <a:spcAft>
                <a:spcPct val="0"/>
              </a:spcAft>
              <a:defRPr kumimoji="1" sz="1000">
                <a:solidFill>
                  <a:schemeClr val="tx1"/>
                </a:solidFill>
                <a:latin typeface="Tahoma" pitchFamily="34" charset="0"/>
                <a:ea typeface="ＨＧｺﾞｼｯｸE-PRO" pitchFamily="50" charset="-128"/>
              </a:defRPr>
            </a:lvl6pPr>
            <a:lvl7pPr marL="2971800" indent="-228600" eaLnBrk="0" fontAlgn="base" hangingPunct="0">
              <a:spcBef>
                <a:spcPct val="50000"/>
              </a:spcBef>
              <a:spcAft>
                <a:spcPct val="0"/>
              </a:spcAft>
              <a:defRPr kumimoji="1" sz="1000">
                <a:solidFill>
                  <a:schemeClr val="tx1"/>
                </a:solidFill>
                <a:latin typeface="Tahoma" pitchFamily="34" charset="0"/>
                <a:ea typeface="ＨＧｺﾞｼｯｸE-PRO" pitchFamily="50" charset="-128"/>
              </a:defRPr>
            </a:lvl7pPr>
            <a:lvl8pPr marL="3429000" indent="-228600" eaLnBrk="0" fontAlgn="base" hangingPunct="0">
              <a:spcBef>
                <a:spcPct val="50000"/>
              </a:spcBef>
              <a:spcAft>
                <a:spcPct val="0"/>
              </a:spcAft>
              <a:defRPr kumimoji="1" sz="1000">
                <a:solidFill>
                  <a:schemeClr val="tx1"/>
                </a:solidFill>
                <a:latin typeface="Tahoma" pitchFamily="34" charset="0"/>
                <a:ea typeface="ＨＧｺﾞｼｯｸE-PRO" pitchFamily="50" charset="-128"/>
              </a:defRPr>
            </a:lvl8pPr>
            <a:lvl9pPr marL="3886200" indent="-228600" eaLnBrk="0" fontAlgn="base" hangingPunct="0">
              <a:spcBef>
                <a:spcPct val="50000"/>
              </a:spcBef>
              <a:spcAft>
                <a:spcPct val="0"/>
              </a:spcAft>
              <a:defRPr kumimoji="1" sz="1000">
                <a:solidFill>
                  <a:schemeClr val="tx1"/>
                </a:solidFill>
                <a:latin typeface="Tahoma" pitchFamily="34" charset="0"/>
                <a:ea typeface="ＨＧｺﾞｼｯｸE-PRO" pitchFamily="50" charset="-128"/>
              </a:defRPr>
            </a:lvl9pPr>
          </a:lstStyle>
          <a:p>
            <a:pPr algn="ctr" eaLnBrk="1" hangingPunct="1">
              <a:defRPr/>
            </a:pPr>
            <a:r>
              <a:rPr lang="en-US" altLang="ja-JP" sz="1000" b="1" dirty="0">
                <a:solidFill>
                  <a:schemeClr val="tx1"/>
                </a:solidFill>
                <a:latin typeface="+mj-ea"/>
                <a:ea typeface="+mj-ea"/>
                <a:cs typeface="メイリオ" pitchFamily="50" charset="-128"/>
              </a:rPr>
              <a:t>P.</a:t>
            </a:r>
            <a:fld id="{B400A94C-779B-49F0-A7DE-ACCD4B245548}" type="slidenum">
              <a:rPr lang="en-US" altLang="ja-JP" sz="1000" b="1" smtClean="0">
                <a:solidFill>
                  <a:schemeClr val="tx1"/>
                </a:solidFill>
                <a:latin typeface="+mj-ea"/>
                <a:ea typeface="+mj-ea"/>
                <a:cs typeface="メイリオ" pitchFamily="50" charset="-128"/>
              </a:rPr>
              <a:pPr algn="ctr" eaLnBrk="1" hangingPunct="1">
                <a:defRPr/>
              </a:pPr>
              <a:t>‹#›</a:t>
            </a:fld>
            <a:endParaRPr lang="en-US" altLang="ja-JP" sz="1000" b="1" dirty="0">
              <a:solidFill>
                <a:schemeClr val="tx1"/>
              </a:solidFill>
              <a:latin typeface="+mj-ea"/>
              <a:ea typeface="+mj-ea"/>
              <a:cs typeface="メイリオ" pitchFamily="50" charset="-128"/>
            </a:endParaRPr>
          </a:p>
        </p:txBody>
      </p:sp>
      <p:sp>
        <p:nvSpPr>
          <p:cNvPr id="11" name="タイトル プレースホルダー 1">
            <a:extLst>
              <a:ext uri="{FF2B5EF4-FFF2-40B4-BE49-F238E27FC236}">
                <a16:creationId xmlns:a16="http://schemas.microsoft.com/office/drawing/2014/main" id="{06EF16E2-76C5-A561-147A-742DF76B39EA}"/>
              </a:ext>
            </a:extLst>
          </p:cNvPr>
          <p:cNvSpPr>
            <a:spLocks noGrp="1"/>
          </p:cNvSpPr>
          <p:nvPr>
            <p:ph type="title"/>
          </p:nvPr>
        </p:nvSpPr>
        <p:spPr>
          <a:xfrm>
            <a:off x="131134" y="13494"/>
            <a:ext cx="6248401" cy="554331"/>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12" name="Text Box 14">
            <a:extLst>
              <a:ext uri="{FF2B5EF4-FFF2-40B4-BE49-F238E27FC236}">
                <a16:creationId xmlns:a16="http://schemas.microsoft.com/office/drawing/2014/main" id="{D7BDA625-19C4-708D-A8D4-625FF279C2EB}"/>
              </a:ext>
            </a:extLst>
          </p:cNvPr>
          <p:cNvSpPr txBox="1">
            <a:spLocks noChangeArrowheads="1"/>
          </p:cNvSpPr>
          <p:nvPr userDrawn="1"/>
        </p:nvSpPr>
        <p:spPr bwMode="auto">
          <a:xfrm>
            <a:off x="2315368" y="6591734"/>
            <a:ext cx="7561263"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defRPr/>
            </a:pPr>
            <a:r>
              <a:rPr lang="en-US" altLang="ja-JP" sz="1000" dirty="0">
                <a:solidFill>
                  <a:schemeClr val="bg1"/>
                </a:solidFill>
                <a:latin typeface="+mj-ea"/>
                <a:ea typeface="+mj-ea"/>
                <a:cs typeface="メイリオ" pitchFamily="50" charset="-128"/>
              </a:rPr>
              <a:t>Copyright © 2026 NANO OPT Media, Inc. All rights reserved.</a:t>
            </a:r>
          </a:p>
        </p:txBody>
      </p:sp>
      <p:pic>
        <p:nvPicPr>
          <p:cNvPr id="14" name="図 13" descr="ロゴ, 会社名&#10;&#10;AI 生成コンテンツは誤りを含む可能性があります。">
            <a:extLst>
              <a:ext uri="{FF2B5EF4-FFF2-40B4-BE49-F238E27FC236}">
                <a16:creationId xmlns:a16="http://schemas.microsoft.com/office/drawing/2014/main" id="{B1286FB4-4ACA-F2D8-C5DE-8E61702636DB}"/>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0236200" y="23718"/>
            <a:ext cx="1824666" cy="608982"/>
          </a:xfrm>
          <a:prstGeom prst="rect">
            <a:avLst/>
          </a:prstGeom>
        </p:spPr>
      </p:pic>
    </p:spTree>
    <p:extLst>
      <p:ext uri="{BB962C8B-B14F-4D97-AF65-F5344CB8AC3E}">
        <p14:creationId xmlns:p14="http://schemas.microsoft.com/office/powerpoint/2010/main" val="295840616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E34E65C3-09CF-31A0-33D8-D755EB8901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551EBD4-A45C-C020-FA34-7F88F6690F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2116A61-7638-A3A7-FB04-BC10026AA4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D2A47F-0E0F-4DBD-B2F6-CF79484B2161}" type="datetimeFigureOut">
              <a:rPr kumimoji="1" lang="ja-JP" altLang="en-US" smtClean="0"/>
              <a:t>2026/4/24</a:t>
            </a:fld>
            <a:endParaRPr kumimoji="1" lang="ja-JP" altLang="en-US"/>
          </a:p>
        </p:txBody>
      </p:sp>
      <p:sp>
        <p:nvSpPr>
          <p:cNvPr id="5" name="フッター プレースホルダー 4">
            <a:extLst>
              <a:ext uri="{FF2B5EF4-FFF2-40B4-BE49-F238E27FC236}">
                <a16:creationId xmlns:a16="http://schemas.microsoft.com/office/drawing/2014/main" id="{C67C363E-1CB8-5623-615A-59BA1C10EE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FA424FDC-019E-9AE1-3AF8-8867F8F4DA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121987-A61F-44E1-8159-83760BA81B52}" type="slidenum">
              <a:rPr kumimoji="1" lang="ja-JP" altLang="en-US" smtClean="0"/>
              <a:t>‹#›</a:t>
            </a:fld>
            <a:endParaRPr kumimoji="1" lang="ja-JP" altLang="en-US"/>
          </a:p>
        </p:txBody>
      </p:sp>
      <p:sp>
        <p:nvSpPr>
          <p:cNvPr id="7" name="フリーフォーム: 図形 6">
            <a:extLst>
              <a:ext uri="{FF2B5EF4-FFF2-40B4-BE49-F238E27FC236}">
                <a16:creationId xmlns:a16="http://schemas.microsoft.com/office/drawing/2014/main" id="{09188B74-1931-F79B-B994-6C07804C2076}"/>
              </a:ext>
            </a:extLst>
          </p:cNvPr>
          <p:cNvSpPr/>
          <p:nvPr userDrawn="1"/>
        </p:nvSpPr>
        <p:spPr>
          <a:xfrm>
            <a:off x="0" y="6495833"/>
            <a:ext cx="12192000" cy="471278"/>
          </a:xfrm>
          <a:custGeom>
            <a:avLst/>
            <a:gdLst>
              <a:gd name="connsiteX0" fmla="*/ 0 w 7559185"/>
              <a:gd name="connsiteY0" fmla="*/ 0 h 2250376"/>
              <a:gd name="connsiteX1" fmla="*/ 7559186 w 7559185"/>
              <a:gd name="connsiteY1" fmla="*/ 0 h 2250376"/>
              <a:gd name="connsiteX2" fmla="*/ 7559186 w 7559185"/>
              <a:gd name="connsiteY2" fmla="*/ 2250376 h 2250376"/>
              <a:gd name="connsiteX3" fmla="*/ 0 w 7559185"/>
              <a:gd name="connsiteY3" fmla="*/ 2250376 h 2250376"/>
            </a:gdLst>
            <a:ahLst/>
            <a:cxnLst>
              <a:cxn ang="0">
                <a:pos x="connsiteX0" y="connsiteY0"/>
              </a:cxn>
              <a:cxn ang="0">
                <a:pos x="connsiteX1" y="connsiteY1"/>
              </a:cxn>
              <a:cxn ang="0">
                <a:pos x="connsiteX2" y="connsiteY2"/>
              </a:cxn>
              <a:cxn ang="0">
                <a:pos x="connsiteX3" y="connsiteY3"/>
              </a:cxn>
            </a:cxnLst>
            <a:rect l="l" t="t" r="r" b="b"/>
            <a:pathLst>
              <a:path w="7559185" h="2250376">
                <a:moveTo>
                  <a:pt x="0" y="0"/>
                </a:moveTo>
                <a:lnTo>
                  <a:pt x="7559186" y="0"/>
                </a:lnTo>
                <a:lnTo>
                  <a:pt x="7559186" y="2250376"/>
                </a:lnTo>
                <a:lnTo>
                  <a:pt x="0" y="2250376"/>
                </a:lnTo>
                <a:close/>
              </a:path>
            </a:pathLst>
          </a:custGeom>
          <a:solidFill>
            <a:srgbClr val="000000"/>
          </a:solidFill>
          <a:ln w="6917" cap="flat">
            <a:noFill/>
            <a:prstDash val="solid"/>
            <a:miter/>
          </a:ln>
        </p:spPr>
        <p:txBody>
          <a:bodyPr rtlCol="0" anchor="ctr"/>
          <a:lstStyle/>
          <a:p>
            <a:endParaRPr lang="ja-JP" altLang="en-US" dirty="0"/>
          </a:p>
        </p:txBody>
      </p:sp>
      <p:sp>
        <p:nvSpPr>
          <p:cNvPr id="8" name="Rectangle 12">
            <a:extLst>
              <a:ext uri="{FF2B5EF4-FFF2-40B4-BE49-F238E27FC236}">
                <a16:creationId xmlns:a16="http://schemas.microsoft.com/office/drawing/2014/main" id="{86C17DDD-0304-7B93-FBAC-C1BCE975B2B8}"/>
              </a:ext>
            </a:extLst>
          </p:cNvPr>
          <p:cNvSpPr>
            <a:spLocks noChangeArrowheads="1"/>
          </p:cNvSpPr>
          <p:nvPr userDrawn="1"/>
        </p:nvSpPr>
        <p:spPr bwMode="auto">
          <a:xfrm>
            <a:off x="-1" y="-5013"/>
            <a:ext cx="10008590" cy="593386"/>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9569" tIns="49785" rIns="99569" bIns="49785" anchor="ctr"/>
          <a:lstStyle>
            <a:lvl1pPr eaLnBrk="0" hangingPunct="0">
              <a:defRPr kumimoji="1" sz="1000">
                <a:solidFill>
                  <a:schemeClr val="tx1"/>
                </a:solidFill>
                <a:latin typeface="Tahoma" pitchFamily="34" charset="0"/>
                <a:ea typeface="ＨＧｺﾞｼｯｸE-PRO" pitchFamily="50" charset="-128"/>
              </a:defRPr>
            </a:lvl1pPr>
            <a:lvl2pPr marL="742950" indent="-285750" eaLnBrk="0" hangingPunct="0">
              <a:defRPr kumimoji="1" sz="1000">
                <a:solidFill>
                  <a:schemeClr val="tx1"/>
                </a:solidFill>
                <a:latin typeface="Tahoma" pitchFamily="34" charset="0"/>
                <a:ea typeface="ＨＧｺﾞｼｯｸE-PRO" pitchFamily="50" charset="-128"/>
              </a:defRPr>
            </a:lvl2pPr>
            <a:lvl3pPr marL="1143000" indent="-228600" eaLnBrk="0" hangingPunct="0">
              <a:defRPr kumimoji="1" sz="1000">
                <a:solidFill>
                  <a:schemeClr val="tx1"/>
                </a:solidFill>
                <a:latin typeface="Tahoma" pitchFamily="34" charset="0"/>
                <a:ea typeface="ＨＧｺﾞｼｯｸE-PRO" pitchFamily="50" charset="-128"/>
              </a:defRPr>
            </a:lvl3pPr>
            <a:lvl4pPr marL="1600200" indent="-228600" eaLnBrk="0" hangingPunct="0">
              <a:defRPr kumimoji="1" sz="1000">
                <a:solidFill>
                  <a:schemeClr val="tx1"/>
                </a:solidFill>
                <a:latin typeface="Tahoma" pitchFamily="34" charset="0"/>
                <a:ea typeface="ＨＧｺﾞｼｯｸE-PRO" pitchFamily="50" charset="-128"/>
              </a:defRPr>
            </a:lvl4pPr>
            <a:lvl5pPr marL="2057400" indent="-228600" eaLnBrk="0" hangingPunct="0">
              <a:defRPr kumimoji="1" sz="1000">
                <a:solidFill>
                  <a:schemeClr val="tx1"/>
                </a:solidFill>
                <a:latin typeface="Tahoma" pitchFamily="34" charset="0"/>
                <a:ea typeface="ＨＧｺﾞｼｯｸE-PRO" pitchFamily="50" charset="-128"/>
              </a:defRPr>
            </a:lvl5pPr>
            <a:lvl6pPr marL="2514600" indent="-228600" eaLnBrk="0" fontAlgn="base" hangingPunct="0">
              <a:spcBef>
                <a:spcPct val="50000"/>
              </a:spcBef>
              <a:spcAft>
                <a:spcPct val="0"/>
              </a:spcAft>
              <a:defRPr kumimoji="1" sz="1000">
                <a:solidFill>
                  <a:schemeClr val="tx1"/>
                </a:solidFill>
                <a:latin typeface="Tahoma" pitchFamily="34" charset="0"/>
                <a:ea typeface="ＨＧｺﾞｼｯｸE-PRO" pitchFamily="50" charset="-128"/>
              </a:defRPr>
            </a:lvl6pPr>
            <a:lvl7pPr marL="2971800" indent="-228600" eaLnBrk="0" fontAlgn="base" hangingPunct="0">
              <a:spcBef>
                <a:spcPct val="50000"/>
              </a:spcBef>
              <a:spcAft>
                <a:spcPct val="0"/>
              </a:spcAft>
              <a:defRPr kumimoji="1" sz="1000">
                <a:solidFill>
                  <a:schemeClr val="tx1"/>
                </a:solidFill>
                <a:latin typeface="Tahoma" pitchFamily="34" charset="0"/>
                <a:ea typeface="ＨＧｺﾞｼｯｸE-PRO" pitchFamily="50" charset="-128"/>
              </a:defRPr>
            </a:lvl7pPr>
            <a:lvl8pPr marL="3429000" indent="-228600" eaLnBrk="0" fontAlgn="base" hangingPunct="0">
              <a:spcBef>
                <a:spcPct val="50000"/>
              </a:spcBef>
              <a:spcAft>
                <a:spcPct val="0"/>
              </a:spcAft>
              <a:defRPr kumimoji="1" sz="1000">
                <a:solidFill>
                  <a:schemeClr val="tx1"/>
                </a:solidFill>
                <a:latin typeface="Tahoma" pitchFamily="34" charset="0"/>
                <a:ea typeface="ＨＧｺﾞｼｯｸE-PRO" pitchFamily="50" charset="-128"/>
              </a:defRPr>
            </a:lvl8pPr>
            <a:lvl9pPr marL="3886200" indent="-228600" eaLnBrk="0" fontAlgn="base" hangingPunct="0">
              <a:spcBef>
                <a:spcPct val="50000"/>
              </a:spcBef>
              <a:spcAft>
                <a:spcPct val="0"/>
              </a:spcAft>
              <a:defRPr kumimoji="1" sz="1000">
                <a:solidFill>
                  <a:schemeClr val="tx1"/>
                </a:solidFill>
                <a:latin typeface="Tahoma" pitchFamily="34" charset="0"/>
                <a:ea typeface="ＨＧｺﾞｼｯｸE-PRO" pitchFamily="50" charset="-128"/>
              </a:defRPr>
            </a:lvl9pPr>
          </a:lstStyle>
          <a:p>
            <a:pPr eaLnBrk="1" hangingPunct="1">
              <a:defRPr/>
            </a:pPr>
            <a:endParaRPr lang="ja-JP" altLang="en-US" dirty="0">
              <a:latin typeface="メイリオ" pitchFamily="50" charset="-128"/>
              <a:ea typeface="メイリオ" pitchFamily="50" charset="-128"/>
              <a:cs typeface="メイリオ" pitchFamily="50" charset="-128"/>
            </a:endParaRPr>
          </a:p>
        </p:txBody>
      </p:sp>
      <p:sp>
        <p:nvSpPr>
          <p:cNvPr id="10" name="AutoShape 15">
            <a:extLst>
              <a:ext uri="{FF2B5EF4-FFF2-40B4-BE49-F238E27FC236}">
                <a16:creationId xmlns:a16="http://schemas.microsoft.com/office/drawing/2014/main" id="{A342DC5B-FA5B-0ABA-35C8-DCB75CDC7DCC}"/>
              </a:ext>
            </a:extLst>
          </p:cNvPr>
          <p:cNvSpPr>
            <a:spLocks noChangeArrowheads="1"/>
          </p:cNvSpPr>
          <p:nvPr userDrawn="1"/>
        </p:nvSpPr>
        <p:spPr bwMode="auto">
          <a:xfrm>
            <a:off x="11292000" y="6537805"/>
            <a:ext cx="720000" cy="235338"/>
          </a:xfrm>
          <a:prstGeom prst="roundRect">
            <a:avLst>
              <a:gd name="adj" fmla="val 50000"/>
            </a:avLst>
          </a:prstGeom>
          <a:solidFill>
            <a:schemeClr val="bg1"/>
          </a:solidFill>
          <a:ln>
            <a:noFill/>
          </a:ln>
          <a:effectLst/>
        </p:spPr>
        <p:txBody>
          <a:bodyPr wrap="none" lIns="99569" tIns="49785" rIns="99569" bIns="49785" anchor="ctr" anchorCtr="1"/>
          <a:lstStyle>
            <a:lvl1pPr eaLnBrk="0" hangingPunct="0">
              <a:defRPr kumimoji="1" sz="1000">
                <a:solidFill>
                  <a:schemeClr val="tx1"/>
                </a:solidFill>
                <a:latin typeface="Tahoma" pitchFamily="34" charset="0"/>
                <a:ea typeface="ＨＧｺﾞｼｯｸE-PRO" pitchFamily="50" charset="-128"/>
              </a:defRPr>
            </a:lvl1pPr>
            <a:lvl2pPr marL="742950" indent="-285750" eaLnBrk="0" hangingPunct="0">
              <a:defRPr kumimoji="1" sz="1000">
                <a:solidFill>
                  <a:schemeClr val="tx1"/>
                </a:solidFill>
                <a:latin typeface="Tahoma" pitchFamily="34" charset="0"/>
                <a:ea typeface="ＨＧｺﾞｼｯｸE-PRO" pitchFamily="50" charset="-128"/>
              </a:defRPr>
            </a:lvl2pPr>
            <a:lvl3pPr marL="1143000" indent="-228600" eaLnBrk="0" hangingPunct="0">
              <a:defRPr kumimoji="1" sz="1000">
                <a:solidFill>
                  <a:schemeClr val="tx1"/>
                </a:solidFill>
                <a:latin typeface="Tahoma" pitchFamily="34" charset="0"/>
                <a:ea typeface="ＨＧｺﾞｼｯｸE-PRO" pitchFamily="50" charset="-128"/>
              </a:defRPr>
            </a:lvl3pPr>
            <a:lvl4pPr marL="1600200" indent="-228600" eaLnBrk="0" hangingPunct="0">
              <a:defRPr kumimoji="1" sz="1000">
                <a:solidFill>
                  <a:schemeClr val="tx1"/>
                </a:solidFill>
                <a:latin typeface="Tahoma" pitchFamily="34" charset="0"/>
                <a:ea typeface="ＨＧｺﾞｼｯｸE-PRO" pitchFamily="50" charset="-128"/>
              </a:defRPr>
            </a:lvl4pPr>
            <a:lvl5pPr marL="2057400" indent="-228600" eaLnBrk="0" hangingPunct="0">
              <a:defRPr kumimoji="1" sz="1000">
                <a:solidFill>
                  <a:schemeClr val="tx1"/>
                </a:solidFill>
                <a:latin typeface="Tahoma" pitchFamily="34" charset="0"/>
                <a:ea typeface="ＨＧｺﾞｼｯｸE-PRO" pitchFamily="50" charset="-128"/>
              </a:defRPr>
            </a:lvl5pPr>
            <a:lvl6pPr marL="2514600" indent="-228600" eaLnBrk="0" fontAlgn="base" hangingPunct="0">
              <a:spcBef>
                <a:spcPct val="50000"/>
              </a:spcBef>
              <a:spcAft>
                <a:spcPct val="0"/>
              </a:spcAft>
              <a:defRPr kumimoji="1" sz="1000">
                <a:solidFill>
                  <a:schemeClr val="tx1"/>
                </a:solidFill>
                <a:latin typeface="Tahoma" pitchFamily="34" charset="0"/>
                <a:ea typeface="ＨＧｺﾞｼｯｸE-PRO" pitchFamily="50" charset="-128"/>
              </a:defRPr>
            </a:lvl6pPr>
            <a:lvl7pPr marL="2971800" indent="-228600" eaLnBrk="0" fontAlgn="base" hangingPunct="0">
              <a:spcBef>
                <a:spcPct val="50000"/>
              </a:spcBef>
              <a:spcAft>
                <a:spcPct val="0"/>
              </a:spcAft>
              <a:defRPr kumimoji="1" sz="1000">
                <a:solidFill>
                  <a:schemeClr val="tx1"/>
                </a:solidFill>
                <a:latin typeface="Tahoma" pitchFamily="34" charset="0"/>
                <a:ea typeface="ＨＧｺﾞｼｯｸE-PRO" pitchFamily="50" charset="-128"/>
              </a:defRPr>
            </a:lvl7pPr>
            <a:lvl8pPr marL="3429000" indent="-228600" eaLnBrk="0" fontAlgn="base" hangingPunct="0">
              <a:spcBef>
                <a:spcPct val="50000"/>
              </a:spcBef>
              <a:spcAft>
                <a:spcPct val="0"/>
              </a:spcAft>
              <a:defRPr kumimoji="1" sz="1000">
                <a:solidFill>
                  <a:schemeClr val="tx1"/>
                </a:solidFill>
                <a:latin typeface="Tahoma" pitchFamily="34" charset="0"/>
                <a:ea typeface="ＨＧｺﾞｼｯｸE-PRO" pitchFamily="50" charset="-128"/>
              </a:defRPr>
            </a:lvl8pPr>
            <a:lvl9pPr marL="3886200" indent="-228600" eaLnBrk="0" fontAlgn="base" hangingPunct="0">
              <a:spcBef>
                <a:spcPct val="50000"/>
              </a:spcBef>
              <a:spcAft>
                <a:spcPct val="0"/>
              </a:spcAft>
              <a:defRPr kumimoji="1" sz="1000">
                <a:solidFill>
                  <a:schemeClr val="tx1"/>
                </a:solidFill>
                <a:latin typeface="Tahoma" pitchFamily="34" charset="0"/>
                <a:ea typeface="ＨＧｺﾞｼｯｸE-PRO" pitchFamily="50" charset="-128"/>
              </a:defRPr>
            </a:lvl9pPr>
          </a:lstStyle>
          <a:p>
            <a:pPr algn="ctr" eaLnBrk="1" hangingPunct="1">
              <a:defRPr/>
            </a:pPr>
            <a:r>
              <a:rPr lang="en-US" altLang="ja-JP" sz="1000" b="1" dirty="0">
                <a:solidFill>
                  <a:schemeClr val="tx1"/>
                </a:solidFill>
                <a:latin typeface="+mj-ea"/>
                <a:ea typeface="+mj-ea"/>
                <a:cs typeface="メイリオ" pitchFamily="50" charset="-128"/>
              </a:rPr>
              <a:t>P.</a:t>
            </a:r>
            <a:fld id="{B400A94C-779B-49F0-A7DE-ACCD4B245548}" type="slidenum">
              <a:rPr lang="en-US" altLang="ja-JP" sz="1000" b="1" smtClean="0">
                <a:solidFill>
                  <a:schemeClr val="tx1"/>
                </a:solidFill>
                <a:latin typeface="+mj-ea"/>
                <a:ea typeface="+mj-ea"/>
                <a:cs typeface="メイリオ" pitchFamily="50" charset="-128"/>
              </a:rPr>
              <a:pPr algn="ctr" eaLnBrk="1" hangingPunct="1">
                <a:defRPr/>
              </a:pPr>
              <a:t>‹#›</a:t>
            </a:fld>
            <a:endParaRPr lang="en-US" altLang="ja-JP" sz="1000" b="1" dirty="0">
              <a:solidFill>
                <a:schemeClr val="tx1"/>
              </a:solidFill>
              <a:latin typeface="+mj-ea"/>
              <a:ea typeface="+mj-ea"/>
              <a:cs typeface="メイリオ" pitchFamily="50" charset="-128"/>
            </a:endParaRPr>
          </a:p>
        </p:txBody>
      </p:sp>
      <p:sp>
        <p:nvSpPr>
          <p:cNvPr id="11" name="タイトル プレースホルダー 1">
            <a:extLst>
              <a:ext uri="{FF2B5EF4-FFF2-40B4-BE49-F238E27FC236}">
                <a16:creationId xmlns:a16="http://schemas.microsoft.com/office/drawing/2014/main" id="{06EF16E2-76C5-A561-147A-742DF76B39EA}"/>
              </a:ext>
            </a:extLst>
          </p:cNvPr>
          <p:cNvSpPr>
            <a:spLocks noGrp="1"/>
          </p:cNvSpPr>
          <p:nvPr>
            <p:ph type="title"/>
          </p:nvPr>
        </p:nvSpPr>
        <p:spPr>
          <a:xfrm>
            <a:off x="131134" y="13494"/>
            <a:ext cx="6248401" cy="554331"/>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12" name="Text Box 14">
            <a:extLst>
              <a:ext uri="{FF2B5EF4-FFF2-40B4-BE49-F238E27FC236}">
                <a16:creationId xmlns:a16="http://schemas.microsoft.com/office/drawing/2014/main" id="{D7BDA625-19C4-708D-A8D4-625FF279C2EB}"/>
              </a:ext>
            </a:extLst>
          </p:cNvPr>
          <p:cNvSpPr txBox="1">
            <a:spLocks noChangeArrowheads="1"/>
          </p:cNvSpPr>
          <p:nvPr userDrawn="1"/>
        </p:nvSpPr>
        <p:spPr bwMode="auto">
          <a:xfrm>
            <a:off x="2315368" y="6591734"/>
            <a:ext cx="7561263"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defRPr/>
            </a:pPr>
            <a:r>
              <a:rPr lang="en-US" altLang="ja-JP" sz="1000" dirty="0">
                <a:solidFill>
                  <a:schemeClr val="bg1"/>
                </a:solidFill>
                <a:latin typeface="+mj-ea"/>
                <a:ea typeface="+mj-ea"/>
                <a:cs typeface="メイリオ" pitchFamily="50" charset="-128"/>
              </a:rPr>
              <a:t>Copyright © 2026 NANO OPT Media, Inc. All rights reserved.</a:t>
            </a:r>
          </a:p>
        </p:txBody>
      </p:sp>
      <p:pic>
        <p:nvPicPr>
          <p:cNvPr id="9" name="図 8" descr="ロゴ, 会社名&#10;&#10;AI 生成コンテンツは誤りを含む可能性があります。">
            <a:extLst>
              <a:ext uri="{FF2B5EF4-FFF2-40B4-BE49-F238E27FC236}">
                <a16:creationId xmlns:a16="http://schemas.microsoft.com/office/drawing/2014/main" id="{038201F3-9055-6DA4-5315-B501F00B409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36200" y="23718"/>
            <a:ext cx="1824666" cy="608982"/>
          </a:xfrm>
          <a:prstGeom prst="rect">
            <a:avLst/>
          </a:prstGeom>
        </p:spPr>
      </p:pic>
    </p:spTree>
    <p:extLst>
      <p:ext uri="{BB962C8B-B14F-4D97-AF65-F5344CB8AC3E}">
        <p14:creationId xmlns:p14="http://schemas.microsoft.com/office/powerpoint/2010/main" val="1885548597"/>
      </p:ext>
    </p:extLst>
  </p:cSld>
  <p:clrMap bg1="lt1" tx1="dk1" bg2="lt2" tx2="dk2" accent1="accent1" accent2="accent2" accent3="accent3" accent4="accent4" accent5="accent5" accent6="accent6" hlink="hlink" folHlink="folHlink"/>
  <p:sldLayoutIdLst>
    <p:sldLayoutId id="2147483687" r:id="rId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slide" Target="slide12.xml"/><Relationship Id="rId3" Type="http://schemas.openxmlformats.org/officeDocument/2006/relationships/slide" Target="slide4.xml"/><Relationship Id="rId7" Type="http://schemas.openxmlformats.org/officeDocument/2006/relationships/slide" Target="slide10.xml"/><Relationship Id="rId2" Type="http://schemas.openxmlformats.org/officeDocument/2006/relationships/slide" Target="slide3.xml"/><Relationship Id="rId1" Type="http://schemas.openxmlformats.org/officeDocument/2006/relationships/slideLayout" Target="../slideLayouts/slideLayout25.xml"/><Relationship Id="rId6" Type="http://schemas.openxmlformats.org/officeDocument/2006/relationships/slide" Target="slide9.xml"/><Relationship Id="rId11" Type="http://schemas.openxmlformats.org/officeDocument/2006/relationships/slide" Target="slide17.xml"/><Relationship Id="rId5" Type="http://schemas.openxmlformats.org/officeDocument/2006/relationships/slide" Target="slide8.xml"/><Relationship Id="rId10" Type="http://schemas.openxmlformats.org/officeDocument/2006/relationships/slide" Target="slide15.xml"/><Relationship Id="rId4" Type="http://schemas.openxmlformats.org/officeDocument/2006/relationships/slide" Target="slide6.xml"/><Relationship Id="rId9" Type="http://schemas.openxmlformats.org/officeDocument/2006/relationships/slide" Target="slide14.xml"/></Relationships>
</file>

<file path=ppt/slides/_rels/slide3.xml.rels><?xml version="1.0" encoding="UTF-8" standalone="yes"?>
<Relationships xmlns="http://schemas.openxmlformats.org/package/2006/relationships"><Relationship Id="rId3" Type="http://schemas.openxmlformats.org/officeDocument/2006/relationships/hyperlink" Target="https://forest2.f2ff.jp/20260601/" TargetMode="External"/><Relationship Id="rId2" Type="http://schemas.openxmlformats.org/officeDocument/2006/relationships/slide" Target="slide4.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hyperlink" Target="https://f2ff.jp/2025/interop/award/entry/" TargetMode="Externa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png"/><Relationship Id="rId7" Type="http://schemas.openxmlformats.org/officeDocument/2006/relationships/image" Target="../media/image11.jpg"/><Relationship Id="rId2" Type="http://schemas.openxmlformats.org/officeDocument/2006/relationships/image" Target="../media/image6.png"/><Relationship Id="rId1" Type="http://schemas.openxmlformats.org/officeDocument/2006/relationships/slideLayout" Target="../slideLayouts/slideLayout25.xml"/><Relationship Id="rId6" Type="http://schemas.openxmlformats.org/officeDocument/2006/relationships/image" Target="../media/image10.jpg"/><Relationship Id="rId5" Type="http://schemas.openxmlformats.org/officeDocument/2006/relationships/image" Target="../media/image9.jpg"/><Relationship Id="rId10" Type="http://schemas.openxmlformats.org/officeDocument/2006/relationships/image" Target="../media/image14.jpg"/><Relationship Id="rId4" Type="http://schemas.openxmlformats.org/officeDocument/2006/relationships/image" Target="../media/image8.png"/><Relationship Id="rId9" Type="http://schemas.openxmlformats.org/officeDocument/2006/relationships/image" Target="../media/image13.jpg"/></Relationships>
</file>

<file path=ppt/slides/_rels/slide6.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hyperlink" Target="https://forest2.f2ff.jp/20260601/" TargetMode="External"/><Relationship Id="rId1" Type="http://schemas.openxmlformats.org/officeDocument/2006/relationships/slideLayout" Target="../slideLayouts/slideLayout25.xml"/><Relationship Id="rId6" Type="http://schemas.openxmlformats.org/officeDocument/2006/relationships/hyperlink" Target="https://f2ff.jp/2025/interop/award/finalist/" TargetMode="External"/><Relationship Id="rId5" Type="http://schemas.openxmlformats.org/officeDocument/2006/relationships/slide" Target="slide12.xml"/><Relationship Id="rId4" Type="http://schemas.openxmlformats.org/officeDocument/2006/relationships/hyperlink" Target="https://f2ff.jp/2025/interop/award/entry/"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f2ff.jp/2024/interop/award/entry/" TargetMode="External"/><Relationship Id="rId2" Type="http://schemas.openxmlformats.org/officeDocument/2006/relationships/hyperlink" Target="https://forest2.f2ff.jp/20260601/" TargetMode="External"/><Relationship Id="rId1" Type="http://schemas.openxmlformats.org/officeDocument/2006/relationships/slideLayout" Target="../slideLayouts/slideLayout25.xml"/><Relationship Id="rId6" Type="http://schemas.openxmlformats.org/officeDocument/2006/relationships/image" Target="../media/image11.jpg"/><Relationship Id="rId5" Type="http://schemas.openxmlformats.org/officeDocument/2006/relationships/hyperlink" Target="https://f2ff.jp/2024/interop/award/winner/" TargetMode="External"/><Relationship Id="rId4" Type="http://schemas.openxmlformats.org/officeDocument/2006/relationships/hyperlink" Target="https://f2ff.jp/2024/interop/award/finalist/" TargetMode="External"/></Relationships>
</file>

<file path=ppt/slides/_rels/slide8.xml.rels><?xml version="1.0" encoding="UTF-8" standalone="yes"?>
<Relationships xmlns="http://schemas.openxmlformats.org/package/2006/relationships"><Relationship Id="rId2" Type="http://schemas.openxmlformats.org/officeDocument/2006/relationships/slide" Target="slide1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5.xml"/><Relationship Id="rId4" Type="http://schemas.openxmlformats.org/officeDocument/2006/relationships/hyperlink" Target="https://forest2.f2ff.jp/20260601/"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5.xml"/><Relationship Id="rId4" Type="http://schemas.openxmlformats.org/officeDocument/2006/relationships/slide" Target="slide10.xml"/></Relationships>
</file>

<file path=ppt/slides/_rels/slide14.xml.rels><?xml version="1.0" encoding="UTF-8" standalone="yes"?>
<Relationships xmlns="http://schemas.openxmlformats.org/package/2006/relationships"><Relationship Id="rId3" Type="http://schemas.openxmlformats.org/officeDocument/2006/relationships/hyperlink" Target="https://www.interop.jp/2025/shownet/" TargetMode="External"/><Relationship Id="rId2" Type="http://schemas.openxmlformats.org/officeDocument/2006/relationships/hyperlink" Target="https://f2ff.jp/2025/interop/award/winner/" TargetMode="External"/><Relationship Id="rId1" Type="http://schemas.openxmlformats.org/officeDocument/2006/relationships/slideLayout" Target="../slideLayouts/slideLayout25.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2" Type="http://schemas.openxmlformats.org/officeDocument/2006/relationships/slide" Target="slide17.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3" Type="http://schemas.openxmlformats.org/officeDocument/2006/relationships/hyperlink" Target="https://forest2.f2ff.jp/20260601/" TargetMode="External"/><Relationship Id="rId2" Type="http://schemas.openxmlformats.org/officeDocument/2006/relationships/hyperlink" Target="mailto:interop-award@f2ff.jp"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55E2800C-5F88-4F88-948C-EB020FCC1783}"/>
              </a:ext>
            </a:extLst>
          </p:cNvPr>
          <p:cNvSpPr>
            <a:spLocks noGrp="1"/>
          </p:cNvSpPr>
          <p:nvPr>
            <p:ph type="ctrTitle"/>
          </p:nvPr>
        </p:nvSpPr>
        <p:spPr>
          <a:xfrm>
            <a:off x="1524000" y="3893950"/>
            <a:ext cx="9144000" cy="911202"/>
          </a:xfrm>
        </p:spPr>
        <p:txBody>
          <a:bodyPr anchor="ctr">
            <a:normAutofit/>
          </a:bodyPr>
          <a:lstStyle/>
          <a:p>
            <a:r>
              <a:rPr lang="ja-JP" altLang="en-US" sz="4800" b="1" dirty="0">
                <a:solidFill>
                  <a:schemeClr val="tx1"/>
                </a:solidFill>
                <a:latin typeface="Meiryo UI" panose="020B0604030504040204" pitchFamily="50" charset="-128"/>
                <a:ea typeface="Meiryo UI" panose="020B0604030504040204" pitchFamily="50" charset="-128"/>
              </a:rPr>
              <a:t>エントリーマニュアル</a:t>
            </a:r>
          </a:p>
        </p:txBody>
      </p:sp>
      <p:grpSp>
        <p:nvGrpSpPr>
          <p:cNvPr id="2" name="グループ化 1">
            <a:extLst>
              <a:ext uri="{FF2B5EF4-FFF2-40B4-BE49-F238E27FC236}">
                <a16:creationId xmlns:a16="http://schemas.microsoft.com/office/drawing/2014/main" id="{170FA2C7-1366-E98C-E9AD-D3DF0CE585CC}"/>
              </a:ext>
            </a:extLst>
          </p:cNvPr>
          <p:cNvGrpSpPr/>
          <p:nvPr/>
        </p:nvGrpSpPr>
        <p:grpSpPr>
          <a:xfrm>
            <a:off x="3468000" y="5111969"/>
            <a:ext cx="5256000" cy="332241"/>
            <a:chOff x="2400065" y="4886086"/>
            <a:chExt cx="7538506" cy="332241"/>
          </a:xfrm>
        </p:grpSpPr>
        <p:sp>
          <p:nvSpPr>
            <p:cNvPr id="6" name="テキスト ボックス 9">
              <a:extLst>
                <a:ext uri="{FF2B5EF4-FFF2-40B4-BE49-F238E27FC236}">
                  <a16:creationId xmlns:a16="http://schemas.microsoft.com/office/drawing/2014/main" id="{110C3498-53E8-48FF-A852-BE722FAD815C}"/>
                </a:ext>
              </a:extLst>
            </p:cNvPr>
            <p:cNvSpPr txBox="1">
              <a:spLocks noChangeArrowheads="1"/>
            </p:cNvSpPr>
            <p:nvPr/>
          </p:nvSpPr>
          <p:spPr bwMode="auto">
            <a:xfrm>
              <a:off x="3443787" y="4925424"/>
              <a:ext cx="6494784" cy="292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9569" tIns="49785" rIns="99569" bIns="49785">
              <a:spAutoFit/>
            </a:bodyPr>
            <a:lstStyle>
              <a:lvl1pPr eaLnBrk="0" hangingPunct="0">
                <a:defRPr kumimoji="1" sz="1000">
                  <a:solidFill>
                    <a:schemeClr val="tx1"/>
                  </a:solidFill>
                  <a:latin typeface="Tahoma" pitchFamily="34" charset="0"/>
                  <a:ea typeface="ＨＧｺﾞｼｯｸE-PRO" pitchFamily="50" charset="-128"/>
                </a:defRPr>
              </a:lvl1pPr>
              <a:lvl2pPr marL="742950" indent="-285750" eaLnBrk="0" hangingPunct="0">
                <a:defRPr kumimoji="1" sz="1000">
                  <a:solidFill>
                    <a:schemeClr val="tx1"/>
                  </a:solidFill>
                  <a:latin typeface="Tahoma" pitchFamily="34" charset="0"/>
                  <a:ea typeface="ＨＧｺﾞｼｯｸE-PRO" pitchFamily="50" charset="-128"/>
                </a:defRPr>
              </a:lvl2pPr>
              <a:lvl3pPr marL="1143000" indent="-228600" eaLnBrk="0" hangingPunct="0">
                <a:defRPr kumimoji="1" sz="1000">
                  <a:solidFill>
                    <a:schemeClr val="tx1"/>
                  </a:solidFill>
                  <a:latin typeface="Tahoma" pitchFamily="34" charset="0"/>
                  <a:ea typeface="ＨＧｺﾞｼｯｸE-PRO" pitchFamily="50" charset="-128"/>
                </a:defRPr>
              </a:lvl3pPr>
              <a:lvl4pPr marL="1600200" indent="-228600" eaLnBrk="0" hangingPunct="0">
                <a:defRPr kumimoji="1" sz="1000">
                  <a:solidFill>
                    <a:schemeClr val="tx1"/>
                  </a:solidFill>
                  <a:latin typeface="Tahoma" pitchFamily="34" charset="0"/>
                  <a:ea typeface="ＨＧｺﾞｼｯｸE-PRO" pitchFamily="50" charset="-128"/>
                </a:defRPr>
              </a:lvl4pPr>
              <a:lvl5pPr marL="2057400" indent="-228600" eaLnBrk="0" hangingPunct="0">
                <a:defRPr kumimoji="1" sz="1000">
                  <a:solidFill>
                    <a:schemeClr val="tx1"/>
                  </a:solidFill>
                  <a:latin typeface="Tahoma" pitchFamily="34" charset="0"/>
                  <a:ea typeface="ＨＧｺﾞｼｯｸE-PRO" pitchFamily="50" charset="-128"/>
                </a:defRPr>
              </a:lvl5pPr>
              <a:lvl6pPr marL="2514600" indent="-228600" eaLnBrk="0" fontAlgn="base" hangingPunct="0">
                <a:spcBef>
                  <a:spcPct val="50000"/>
                </a:spcBef>
                <a:spcAft>
                  <a:spcPct val="0"/>
                </a:spcAft>
                <a:defRPr kumimoji="1" sz="1000">
                  <a:solidFill>
                    <a:schemeClr val="tx1"/>
                  </a:solidFill>
                  <a:latin typeface="Tahoma" pitchFamily="34" charset="0"/>
                  <a:ea typeface="ＨＧｺﾞｼｯｸE-PRO" pitchFamily="50" charset="-128"/>
                </a:defRPr>
              </a:lvl6pPr>
              <a:lvl7pPr marL="2971800" indent="-228600" eaLnBrk="0" fontAlgn="base" hangingPunct="0">
                <a:spcBef>
                  <a:spcPct val="50000"/>
                </a:spcBef>
                <a:spcAft>
                  <a:spcPct val="0"/>
                </a:spcAft>
                <a:defRPr kumimoji="1" sz="1000">
                  <a:solidFill>
                    <a:schemeClr val="tx1"/>
                  </a:solidFill>
                  <a:latin typeface="Tahoma" pitchFamily="34" charset="0"/>
                  <a:ea typeface="ＨＧｺﾞｼｯｸE-PRO" pitchFamily="50" charset="-128"/>
                </a:defRPr>
              </a:lvl7pPr>
              <a:lvl8pPr marL="3429000" indent="-228600" eaLnBrk="0" fontAlgn="base" hangingPunct="0">
                <a:spcBef>
                  <a:spcPct val="50000"/>
                </a:spcBef>
                <a:spcAft>
                  <a:spcPct val="0"/>
                </a:spcAft>
                <a:defRPr kumimoji="1" sz="1000">
                  <a:solidFill>
                    <a:schemeClr val="tx1"/>
                  </a:solidFill>
                  <a:latin typeface="Tahoma" pitchFamily="34" charset="0"/>
                  <a:ea typeface="ＨＧｺﾞｼｯｸE-PRO" pitchFamily="50" charset="-128"/>
                </a:defRPr>
              </a:lvl8pPr>
              <a:lvl9pPr marL="3886200" indent="-228600" eaLnBrk="0" fontAlgn="base" hangingPunct="0">
                <a:spcBef>
                  <a:spcPct val="50000"/>
                </a:spcBef>
                <a:spcAft>
                  <a:spcPct val="0"/>
                </a:spcAft>
                <a:defRPr kumimoji="1" sz="1000">
                  <a:solidFill>
                    <a:schemeClr val="tx1"/>
                  </a:solidFill>
                  <a:latin typeface="Tahoma" pitchFamily="34" charset="0"/>
                  <a:ea typeface="ＨＧｺﾞｼｯｸE-PRO" pitchFamily="50" charset="-128"/>
                </a:defRPr>
              </a:lvl9pPr>
            </a:lstStyle>
            <a:p>
              <a:pPr eaLnBrk="1" hangingPunct="1">
                <a:lnSpc>
                  <a:spcPts val="1524"/>
                </a:lnSpc>
              </a:pPr>
              <a:r>
                <a:rPr lang="en-US" altLang="ja-JP" sz="1700" dirty="0">
                  <a:latin typeface="Meiryo UI" panose="020B0604030504040204" pitchFamily="50" charset="-128"/>
                  <a:ea typeface="Meiryo UI" panose="020B0604030504040204" pitchFamily="50" charset="-128"/>
                </a:rPr>
                <a:t>6</a:t>
              </a:r>
              <a:r>
                <a:rPr lang="ja-JP" altLang="en-US" sz="1700" dirty="0">
                  <a:latin typeface="Meiryo UI" panose="020B0604030504040204" pitchFamily="50" charset="-128"/>
                  <a:ea typeface="Meiryo UI" panose="020B0604030504040204" pitchFamily="50" charset="-128"/>
                </a:rPr>
                <a:t>月</a:t>
              </a:r>
              <a:r>
                <a:rPr lang="en-US" altLang="ja-JP" sz="1700" dirty="0">
                  <a:latin typeface="Meiryo UI" panose="020B0604030504040204" pitchFamily="50" charset="-128"/>
                  <a:ea typeface="Meiryo UI" panose="020B0604030504040204" pitchFamily="50" charset="-128"/>
                </a:rPr>
                <a:t>10</a:t>
              </a:r>
              <a:r>
                <a:rPr lang="ja-JP" altLang="en-US" sz="1700" dirty="0">
                  <a:latin typeface="Meiryo UI" panose="020B0604030504040204" pitchFamily="50" charset="-128"/>
                  <a:ea typeface="Meiryo UI" panose="020B0604030504040204" pitchFamily="50" charset="-128"/>
                </a:rPr>
                <a:t>日（水）～</a:t>
              </a:r>
              <a:r>
                <a:rPr lang="en-US" altLang="ja-JP" sz="1700" dirty="0">
                  <a:latin typeface="Meiryo UI" panose="020B0604030504040204" pitchFamily="50" charset="-128"/>
                  <a:ea typeface="Meiryo UI" panose="020B0604030504040204" pitchFamily="50" charset="-128"/>
                </a:rPr>
                <a:t>6</a:t>
              </a:r>
              <a:r>
                <a:rPr lang="ja-JP" altLang="en-US" sz="1700" dirty="0">
                  <a:latin typeface="Meiryo UI" panose="020B0604030504040204" pitchFamily="50" charset="-128"/>
                  <a:ea typeface="Meiryo UI" panose="020B0604030504040204" pitchFamily="50" charset="-128"/>
                </a:rPr>
                <a:t>月</a:t>
              </a:r>
              <a:r>
                <a:rPr lang="en-US" altLang="ja-JP" sz="1700" dirty="0">
                  <a:latin typeface="Meiryo UI" panose="020B0604030504040204" pitchFamily="50" charset="-128"/>
                  <a:ea typeface="Meiryo UI" panose="020B0604030504040204" pitchFamily="50" charset="-128"/>
                </a:rPr>
                <a:t>12</a:t>
              </a:r>
              <a:r>
                <a:rPr lang="ja-JP" altLang="en-US" sz="1700" dirty="0">
                  <a:latin typeface="Meiryo UI" panose="020B0604030504040204" pitchFamily="50" charset="-128"/>
                  <a:ea typeface="Meiryo UI" panose="020B0604030504040204" pitchFamily="50" charset="-128"/>
                </a:rPr>
                <a:t>日（金）｜幕張メッセ</a:t>
              </a:r>
            </a:p>
          </p:txBody>
        </p:sp>
        <p:sp>
          <p:nvSpPr>
            <p:cNvPr id="8" name="テキスト ボックス 2">
              <a:extLst>
                <a:ext uri="{FF2B5EF4-FFF2-40B4-BE49-F238E27FC236}">
                  <a16:creationId xmlns:a16="http://schemas.microsoft.com/office/drawing/2014/main" id="{3E6C0A45-4F6E-4352-9E31-212C06E69A2C}"/>
                </a:ext>
              </a:extLst>
            </p:cNvPr>
            <p:cNvSpPr txBox="1">
              <a:spLocks noChangeArrowheads="1"/>
            </p:cNvSpPr>
            <p:nvPr/>
          </p:nvSpPr>
          <p:spPr bwMode="auto">
            <a:xfrm>
              <a:off x="2400065" y="4886086"/>
              <a:ext cx="913457" cy="332241"/>
            </a:xfrm>
            <a:prstGeom prst="rect">
              <a:avLst/>
            </a:prstGeom>
            <a:solidFill>
              <a:schemeClr val="bg1">
                <a:lumMod val="85000"/>
              </a:schemeClr>
            </a:solidFill>
            <a:ln>
              <a:noFill/>
            </a:ln>
          </p:spPr>
          <p:txBody>
            <a:bodyPr wrap="square" lIns="99569" tIns="49785" rIns="99569" bIns="49785">
              <a:spAutoFit/>
            </a:bodyPr>
            <a:lstStyle>
              <a:lvl1pPr eaLnBrk="0" hangingPunct="0">
                <a:defRPr kumimoji="1" sz="1000">
                  <a:solidFill>
                    <a:schemeClr val="tx1"/>
                  </a:solidFill>
                  <a:latin typeface="Tahoma" pitchFamily="34" charset="0"/>
                  <a:ea typeface="ＨＧｺﾞｼｯｸE-PRO" pitchFamily="50" charset="-128"/>
                </a:defRPr>
              </a:lvl1pPr>
              <a:lvl2pPr marL="742950" indent="-285750" eaLnBrk="0" hangingPunct="0">
                <a:defRPr kumimoji="1" sz="1000">
                  <a:solidFill>
                    <a:schemeClr val="tx1"/>
                  </a:solidFill>
                  <a:latin typeface="Tahoma" pitchFamily="34" charset="0"/>
                  <a:ea typeface="ＨＧｺﾞｼｯｸE-PRO" pitchFamily="50" charset="-128"/>
                </a:defRPr>
              </a:lvl2pPr>
              <a:lvl3pPr marL="1143000" indent="-228600" eaLnBrk="0" hangingPunct="0">
                <a:defRPr kumimoji="1" sz="1000">
                  <a:solidFill>
                    <a:schemeClr val="tx1"/>
                  </a:solidFill>
                  <a:latin typeface="Tahoma" pitchFamily="34" charset="0"/>
                  <a:ea typeface="ＨＧｺﾞｼｯｸE-PRO" pitchFamily="50" charset="-128"/>
                </a:defRPr>
              </a:lvl3pPr>
              <a:lvl4pPr marL="1600200" indent="-228600" eaLnBrk="0" hangingPunct="0">
                <a:defRPr kumimoji="1" sz="1000">
                  <a:solidFill>
                    <a:schemeClr val="tx1"/>
                  </a:solidFill>
                  <a:latin typeface="Tahoma" pitchFamily="34" charset="0"/>
                  <a:ea typeface="ＨＧｺﾞｼｯｸE-PRO" pitchFamily="50" charset="-128"/>
                </a:defRPr>
              </a:lvl4pPr>
              <a:lvl5pPr marL="2057400" indent="-228600" eaLnBrk="0" hangingPunct="0">
                <a:defRPr kumimoji="1" sz="1000">
                  <a:solidFill>
                    <a:schemeClr val="tx1"/>
                  </a:solidFill>
                  <a:latin typeface="Tahoma" pitchFamily="34" charset="0"/>
                  <a:ea typeface="ＨＧｺﾞｼｯｸE-PRO" pitchFamily="50" charset="-128"/>
                </a:defRPr>
              </a:lvl5pPr>
              <a:lvl6pPr marL="2514600" indent="-228600" eaLnBrk="0" fontAlgn="base" hangingPunct="0">
                <a:spcBef>
                  <a:spcPct val="50000"/>
                </a:spcBef>
                <a:spcAft>
                  <a:spcPct val="0"/>
                </a:spcAft>
                <a:defRPr kumimoji="1" sz="1000">
                  <a:solidFill>
                    <a:schemeClr val="tx1"/>
                  </a:solidFill>
                  <a:latin typeface="Tahoma" pitchFamily="34" charset="0"/>
                  <a:ea typeface="ＨＧｺﾞｼｯｸE-PRO" pitchFamily="50" charset="-128"/>
                </a:defRPr>
              </a:lvl6pPr>
              <a:lvl7pPr marL="2971800" indent="-228600" eaLnBrk="0" fontAlgn="base" hangingPunct="0">
                <a:spcBef>
                  <a:spcPct val="50000"/>
                </a:spcBef>
                <a:spcAft>
                  <a:spcPct val="0"/>
                </a:spcAft>
                <a:defRPr kumimoji="1" sz="1000">
                  <a:solidFill>
                    <a:schemeClr val="tx1"/>
                  </a:solidFill>
                  <a:latin typeface="Tahoma" pitchFamily="34" charset="0"/>
                  <a:ea typeface="ＨＧｺﾞｼｯｸE-PRO" pitchFamily="50" charset="-128"/>
                </a:defRPr>
              </a:lvl7pPr>
              <a:lvl8pPr marL="3429000" indent="-228600" eaLnBrk="0" fontAlgn="base" hangingPunct="0">
                <a:spcBef>
                  <a:spcPct val="50000"/>
                </a:spcBef>
                <a:spcAft>
                  <a:spcPct val="0"/>
                </a:spcAft>
                <a:defRPr kumimoji="1" sz="1000">
                  <a:solidFill>
                    <a:schemeClr val="tx1"/>
                  </a:solidFill>
                  <a:latin typeface="Tahoma" pitchFamily="34" charset="0"/>
                  <a:ea typeface="ＨＧｺﾞｼｯｸE-PRO" pitchFamily="50" charset="-128"/>
                </a:defRPr>
              </a:lvl8pPr>
              <a:lvl9pPr marL="3886200" indent="-228600" eaLnBrk="0" fontAlgn="base" hangingPunct="0">
                <a:spcBef>
                  <a:spcPct val="50000"/>
                </a:spcBef>
                <a:spcAft>
                  <a:spcPct val="0"/>
                </a:spcAft>
                <a:defRPr kumimoji="1" sz="1000">
                  <a:solidFill>
                    <a:schemeClr val="tx1"/>
                  </a:solidFill>
                  <a:latin typeface="Tahoma" pitchFamily="34" charset="0"/>
                  <a:ea typeface="ＨＧｺﾞｼｯｸE-PRO" pitchFamily="50" charset="-128"/>
                </a:defRPr>
              </a:lvl9pPr>
            </a:lstStyle>
            <a:p>
              <a:pPr algn="dist" eaLnBrk="1" hangingPunct="1"/>
              <a:r>
                <a:rPr lang="ja-JP" altLang="en-US" sz="1500" dirty="0">
                  <a:latin typeface="Meiryo UI" panose="020B0604030504040204" pitchFamily="50" charset="-128"/>
                  <a:ea typeface="Meiryo UI" panose="020B0604030504040204" pitchFamily="50" charset="-128"/>
                  <a:cs typeface="Meiryo UI" panose="020B0604030504040204" pitchFamily="50" charset="-128"/>
                </a:rPr>
                <a:t>会期</a:t>
              </a:r>
              <a:endParaRPr lang="en-US" altLang="ja-JP" sz="1500" dirty="0">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5" name="タイトル 3">
            <a:extLst>
              <a:ext uri="{FF2B5EF4-FFF2-40B4-BE49-F238E27FC236}">
                <a16:creationId xmlns:a16="http://schemas.microsoft.com/office/drawing/2014/main" id="{F8AA4884-62B2-6999-8D4A-AB4059DEC94F}"/>
              </a:ext>
            </a:extLst>
          </p:cNvPr>
          <p:cNvSpPr txBox="1">
            <a:spLocks/>
          </p:cNvSpPr>
          <p:nvPr/>
        </p:nvSpPr>
        <p:spPr>
          <a:xfrm>
            <a:off x="1524000" y="958189"/>
            <a:ext cx="9144000" cy="911202"/>
          </a:xfrm>
          <a:prstGeom prst="rect">
            <a:avLst/>
          </a:prstGeom>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kumimoji="1" sz="4500" kern="1200">
                <a:solidFill>
                  <a:schemeClr val="tx1"/>
                </a:solidFill>
                <a:latin typeface="メイリオ" panose="020B0604030504040204" pitchFamily="50" charset="-128"/>
                <a:ea typeface="メイリオ" panose="020B0604030504040204" pitchFamily="50" charset="-128"/>
                <a:cs typeface="+mj-cs"/>
              </a:defRPr>
            </a:lvl1pPr>
          </a:lstStyle>
          <a:p>
            <a:r>
              <a:rPr lang="en-US" altLang="ja-JP" sz="4000" dirty="0">
                <a:latin typeface="OPTICopperplate Heavy" pitchFamily="50" charset="0"/>
                <a:ea typeface="Meiryo UI" panose="020B0604030504040204" pitchFamily="50" charset="-128"/>
              </a:rPr>
              <a:t>Best of Show Award</a:t>
            </a:r>
            <a:endParaRPr lang="ja-JP" altLang="en-US" sz="4000" dirty="0">
              <a:latin typeface="OPTICopperplate Heavy" pitchFamily="50" charset="0"/>
              <a:ea typeface="Meiryo UI" panose="020B0604030504040204" pitchFamily="50" charset="-128"/>
            </a:endParaRPr>
          </a:p>
        </p:txBody>
      </p:sp>
    </p:spTree>
    <p:extLst>
      <p:ext uri="{BB962C8B-B14F-4D97-AF65-F5344CB8AC3E}">
        <p14:creationId xmlns:p14="http://schemas.microsoft.com/office/powerpoint/2010/main" val="322415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F0B731FB-7207-447F-AAF3-5D3DD6CECDE7}"/>
              </a:ext>
            </a:extLst>
          </p:cNvPr>
          <p:cNvSpPr txBox="1"/>
          <p:nvPr/>
        </p:nvSpPr>
        <p:spPr>
          <a:xfrm>
            <a:off x="0" y="7699"/>
            <a:ext cx="9720000" cy="646331"/>
          </a:xfrm>
          <a:prstGeom prst="rect">
            <a:avLst/>
          </a:prstGeom>
          <a:noFill/>
        </p:spPr>
        <p:txBody>
          <a:bodyPr wrap="square" rtlCol="0">
            <a:spAutoFit/>
          </a:bodyPr>
          <a:lstStyle/>
          <a:p>
            <a:r>
              <a:rPr lang="ja-JP" altLang="en-US" sz="3600" b="1" baseline="30000" dirty="0">
                <a:solidFill>
                  <a:schemeClr val="bg1"/>
                </a:solidFill>
                <a:latin typeface="Meiryo UI" panose="020B0604030504040204" pitchFamily="50" charset="-128"/>
                <a:ea typeface="Meiryo UI" panose="020B0604030504040204" pitchFamily="50" charset="-128"/>
              </a:rPr>
              <a:t>　　　目次</a:t>
            </a:r>
            <a:endParaRPr kumimoji="1" lang="ja-JP" altLang="en-US" sz="8000" b="1" dirty="0">
              <a:solidFill>
                <a:schemeClr val="bg1"/>
              </a:solidFill>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85AFE25C-ABC3-47C9-95FA-1F26462F7C6E}"/>
              </a:ext>
            </a:extLst>
          </p:cNvPr>
          <p:cNvSpPr txBox="1"/>
          <p:nvPr/>
        </p:nvSpPr>
        <p:spPr>
          <a:xfrm>
            <a:off x="2037341" y="747552"/>
            <a:ext cx="8117318" cy="5739520"/>
          </a:xfrm>
          <a:prstGeom prst="rect">
            <a:avLst/>
          </a:prstGeom>
          <a:noFill/>
        </p:spPr>
        <p:txBody>
          <a:bodyPr wrap="square" rtlCol="0">
            <a:spAutoFit/>
          </a:bodyPr>
          <a:lstStyle/>
          <a:p>
            <a:pPr>
              <a:lnSpc>
                <a:spcPct val="150000"/>
              </a:lnSpc>
            </a:pPr>
            <a:r>
              <a:rPr lang="en-US" altLang="ja-JP" sz="2400" dirty="0">
                <a:latin typeface="Meiryo UI" panose="020B0604030504040204" pitchFamily="50" charset="-128"/>
                <a:ea typeface="Meiryo UI" panose="020B0604030504040204" pitchFamily="50" charset="-128"/>
              </a:rPr>
              <a:t>1</a:t>
            </a:r>
            <a:r>
              <a:rPr lang="ja-JP" altLang="en-US" sz="2400" dirty="0">
                <a:latin typeface="Meiryo UI" panose="020B0604030504040204" pitchFamily="50" charset="-128"/>
                <a:ea typeface="Meiryo UI" panose="020B0604030504040204" pitchFamily="50" charset="-128"/>
              </a:rPr>
              <a:t>．</a:t>
            </a:r>
            <a:r>
              <a:rPr lang="en-US" altLang="ja-JP" sz="2400" dirty="0">
                <a:latin typeface="Meiryo UI" panose="020B0604030504040204" pitchFamily="50" charset="-128"/>
                <a:ea typeface="Meiryo UI" panose="020B0604030504040204" pitchFamily="50" charset="-128"/>
              </a:rPr>
              <a:t>Best of Show Award </a:t>
            </a:r>
            <a:r>
              <a:rPr lang="ja-JP" altLang="en-US" sz="2400" dirty="0">
                <a:latin typeface="Meiryo UI" panose="020B0604030504040204" pitchFamily="50" charset="-128"/>
                <a:ea typeface="Meiryo UI" panose="020B0604030504040204" pitchFamily="50" charset="-128"/>
              </a:rPr>
              <a:t>とは・・・・・・・・・・・・・・・・・</a:t>
            </a:r>
            <a:endParaRPr lang="en-US" altLang="ja-JP" sz="2400" dirty="0">
              <a:latin typeface="Meiryo UI" panose="020B0604030504040204" pitchFamily="50" charset="-128"/>
              <a:ea typeface="Meiryo UI" panose="020B0604030504040204" pitchFamily="50" charset="-128"/>
            </a:endParaRPr>
          </a:p>
          <a:p>
            <a:pPr>
              <a:lnSpc>
                <a:spcPct val="150000"/>
              </a:lnSpc>
            </a:pPr>
            <a:r>
              <a:rPr lang="en-US" altLang="ja-JP" sz="2400" dirty="0">
                <a:latin typeface="Meiryo UI" panose="020B0604030504040204" pitchFamily="50" charset="-128"/>
                <a:ea typeface="Meiryo UI" panose="020B0604030504040204" pitchFamily="50" charset="-128"/>
              </a:rPr>
              <a:t>2</a:t>
            </a:r>
            <a:r>
              <a:rPr lang="ja-JP" altLang="en-US" sz="2400" dirty="0">
                <a:latin typeface="Meiryo UI" panose="020B0604030504040204" pitchFamily="50" charset="-128"/>
                <a:ea typeface="Meiryo UI" panose="020B0604030504040204" pitchFamily="50" charset="-128"/>
              </a:rPr>
              <a:t>．エントリーメリット・各種露出について・・</a:t>
            </a:r>
            <a:r>
              <a:rPr kumimoji="1" lang="ja-JP" altLang="en-US" sz="2400" dirty="0">
                <a:latin typeface="Meiryo UI" panose="020B0604030504040204" pitchFamily="50" charset="-128"/>
                <a:ea typeface="Meiryo UI" panose="020B0604030504040204" pitchFamily="50" charset="-128"/>
              </a:rPr>
              <a:t>・・・・・・・・・・</a:t>
            </a:r>
            <a:endParaRPr kumimoji="1" lang="en-US" altLang="ja-JP" sz="2400" dirty="0">
              <a:latin typeface="Meiryo UI" panose="020B0604030504040204" pitchFamily="50" charset="-128"/>
              <a:ea typeface="Meiryo UI" panose="020B0604030504040204" pitchFamily="50" charset="-128"/>
            </a:endParaRPr>
          </a:p>
          <a:p>
            <a:pPr>
              <a:lnSpc>
                <a:spcPct val="150000"/>
              </a:lnSpc>
            </a:pPr>
            <a:r>
              <a:rPr lang="en-US" altLang="ja-JP" sz="2400" dirty="0">
                <a:latin typeface="Meiryo UI" panose="020B0604030504040204" pitchFamily="50" charset="-128"/>
                <a:ea typeface="Meiryo UI" panose="020B0604030504040204" pitchFamily="50" charset="-128"/>
              </a:rPr>
              <a:t>3</a:t>
            </a:r>
            <a:r>
              <a:rPr kumimoji="1" lang="ja-JP" altLang="en-US" sz="2400" dirty="0">
                <a:latin typeface="Meiryo UI" panose="020B0604030504040204" pitchFamily="50" charset="-128"/>
                <a:ea typeface="Meiryo UI" panose="020B0604030504040204" pitchFamily="50" charset="-128"/>
              </a:rPr>
              <a:t>．エントリーの流れ・審査スケジュール・・・・・・・・・・・・・</a:t>
            </a:r>
          </a:p>
          <a:p>
            <a:pPr>
              <a:lnSpc>
                <a:spcPct val="150000"/>
              </a:lnSpc>
            </a:pPr>
            <a:r>
              <a:rPr lang="en-US" altLang="ja-JP" sz="2400" dirty="0">
                <a:latin typeface="Meiryo UI" panose="020B0604030504040204" pitchFamily="50" charset="-128"/>
                <a:ea typeface="Meiryo UI" panose="020B0604030504040204" pitchFamily="50" charset="-128"/>
              </a:rPr>
              <a:t>4</a:t>
            </a:r>
            <a:r>
              <a:rPr kumimoji="1" lang="ja-JP" altLang="en-US" sz="2400" dirty="0">
                <a:latin typeface="Meiryo UI" panose="020B0604030504040204" pitchFamily="50" charset="-128"/>
                <a:ea typeface="Meiryo UI" panose="020B0604030504040204" pitchFamily="50" charset="-128"/>
              </a:rPr>
              <a:t>．エントリー対象・エントリー条件・・・・・・・・・・・・・・・・・</a:t>
            </a:r>
          </a:p>
          <a:p>
            <a:pPr>
              <a:lnSpc>
                <a:spcPct val="150000"/>
              </a:lnSpc>
            </a:pPr>
            <a:r>
              <a:rPr lang="en-US" altLang="ja-JP" sz="2400" dirty="0">
                <a:latin typeface="Meiryo UI" panose="020B0604030504040204" pitchFamily="50" charset="-128"/>
                <a:ea typeface="Meiryo UI" panose="020B0604030504040204" pitchFamily="50" charset="-128"/>
              </a:rPr>
              <a:t>5</a:t>
            </a:r>
            <a:r>
              <a:rPr kumimoji="1" lang="ja-JP" altLang="en-US" sz="2400" dirty="0">
                <a:latin typeface="Meiryo UI" panose="020B0604030504040204" pitchFamily="50" charset="-128"/>
                <a:ea typeface="Meiryo UI" panose="020B0604030504040204" pitchFamily="50" charset="-128"/>
              </a:rPr>
              <a:t>．製品 </a:t>
            </a:r>
            <a:r>
              <a:rPr kumimoji="1" lang="en-US" altLang="ja-JP" sz="2400" dirty="0">
                <a:latin typeface="Meiryo UI" panose="020B0604030504040204" pitchFamily="50" charset="-128"/>
                <a:ea typeface="Meiryo UI" panose="020B0604030504040204" pitchFamily="50" charset="-128"/>
              </a:rPr>
              <a:t>/ </a:t>
            </a:r>
            <a:r>
              <a:rPr kumimoji="1" lang="ja-JP" altLang="en-US" sz="2400" dirty="0">
                <a:latin typeface="Meiryo UI" panose="020B0604030504040204" pitchFamily="50" charset="-128"/>
                <a:ea typeface="Meiryo UI" panose="020B0604030504040204" pitchFamily="50" charset="-128"/>
              </a:rPr>
              <a:t>サービスの評価ポイント・・・・・・・・・・・・・・・・</a:t>
            </a:r>
          </a:p>
          <a:p>
            <a:pPr>
              <a:lnSpc>
                <a:spcPct val="150000"/>
              </a:lnSpc>
            </a:pPr>
            <a:r>
              <a:rPr lang="en-US" altLang="ja-JP" sz="2400" dirty="0">
                <a:latin typeface="Meiryo UI" panose="020B0604030504040204" pitchFamily="50" charset="-128"/>
                <a:ea typeface="Meiryo UI" panose="020B0604030504040204" pitchFamily="50" charset="-128"/>
              </a:rPr>
              <a:t>6</a:t>
            </a:r>
            <a:r>
              <a:rPr kumimoji="1" lang="ja-JP" altLang="en-US" sz="2400" dirty="0">
                <a:latin typeface="Meiryo UI" panose="020B0604030504040204" pitchFamily="50" charset="-128"/>
                <a:ea typeface="Meiryo UI" panose="020B0604030504040204" pitchFamily="50" charset="-128"/>
              </a:rPr>
              <a:t>．エントリーカテゴリー（部門）について・・・・・・・・・・・</a:t>
            </a:r>
          </a:p>
          <a:p>
            <a:pPr>
              <a:lnSpc>
                <a:spcPct val="150000"/>
              </a:lnSpc>
            </a:pPr>
            <a:r>
              <a:rPr lang="en-US" altLang="ja-JP" sz="2400" dirty="0">
                <a:latin typeface="Meiryo UI" panose="020B0604030504040204" pitchFamily="50" charset="-128"/>
                <a:ea typeface="Meiryo UI" panose="020B0604030504040204" pitchFamily="50" charset="-128"/>
              </a:rPr>
              <a:t>7</a:t>
            </a:r>
            <a:r>
              <a:rPr kumimoji="1" lang="ja-JP" altLang="en-US" sz="2400" dirty="0">
                <a:latin typeface="Meiryo UI" panose="020B0604030504040204" pitchFamily="50" charset="-128"/>
                <a:ea typeface="Meiryo UI" panose="020B0604030504040204" pitchFamily="50" charset="-128"/>
              </a:rPr>
              <a:t>．エントリー方法</a:t>
            </a:r>
            <a:r>
              <a:rPr lang="ja-JP" altLang="en-US" sz="2400" dirty="0">
                <a:latin typeface="Meiryo UI" panose="020B0604030504040204" pitchFamily="50" charset="-128"/>
                <a:ea typeface="Meiryo UI" panose="020B0604030504040204" pitchFamily="50" charset="-128"/>
              </a:rPr>
              <a:t>・・・・・・</a:t>
            </a:r>
            <a:r>
              <a:rPr kumimoji="1" lang="ja-JP" altLang="en-US" sz="2400" dirty="0">
                <a:latin typeface="Meiryo UI" panose="020B0604030504040204" pitchFamily="50" charset="-128"/>
                <a:ea typeface="Meiryo UI" panose="020B0604030504040204" pitchFamily="50" charset="-128"/>
              </a:rPr>
              <a:t>・・・・・・・・・・・・・・・・・・・・・・・</a:t>
            </a:r>
          </a:p>
          <a:p>
            <a:pPr>
              <a:lnSpc>
                <a:spcPct val="150000"/>
              </a:lnSpc>
            </a:pPr>
            <a:r>
              <a:rPr kumimoji="1" lang="en-US" altLang="ja-JP" sz="2400" dirty="0">
                <a:latin typeface="Meiryo UI" panose="020B0604030504040204" pitchFamily="50" charset="-128"/>
                <a:ea typeface="Meiryo UI" panose="020B0604030504040204" pitchFamily="50" charset="-128"/>
              </a:rPr>
              <a:t>8</a:t>
            </a:r>
            <a:r>
              <a:rPr kumimoji="1" lang="ja-JP" altLang="en-US" sz="2400" dirty="0">
                <a:latin typeface="Meiryo UI" panose="020B0604030504040204" pitchFamily="50" charset="-128"/>
                <a:ea typeface="Meiryo UI" panose="020B0604030504040204" pitchFamily="50" charset="-128"/>
              </a:rPr>
              <a:t>．その他の部門審査について・・・・・・・・・・・・・</a:t>
            </a:r>
            <a:r>
              <a:rPr lang="ja-JP" altLang="en-US" sz="2400" dirty="0">
                <a:latin typeface="Meiryo UI" panose="020B0604030504040204" pitchFamily="50" charset="-128"/>
                <a:ea typeface="Meiryo UI" panose="020B0604030504040204" pitchFamily="50" charset="-128"/>
              </a:rPr>
              <a:t>・・・・・・</a:t>
            </a:r>
            <a:endParaRPr lang="en-US" altLang="ja-JP" sz="2400" dirty="0">
              <a:latin typeface="Meiryo UI" panose="020B0604030504040204" pitchFamily="50" charset="-128"/>
              <a:ea typeface="Meiryo UI" panose="020B0604030504040204" pitchFamily="50" charset="-128"/>
            </a:endParaRPr>
          </a:p>
          <a:p>
            <a:pPr>
              <a:lnSpc>
                <a:spcPct val="150000"/>
              </a:lnSpc>
            </a:pPr>
            <a:r>
              <a:rPr kumimoji="1" lang="en-US" altLang="ja-JP" sz="2400" dirty="0">
                <a:latin typeface="Meiryo UI" panose="020B0604030504040204" pitchFamily="50" charset="-128"/>
                <a:ea typeface="Meiryo UI" panose="020B0604030504040204" pitchFamily="50" charset="-128"/>
              </a:rPr>
              <a:t>9.</a:t>
            </a:r>
            <a:r>
              <a:rPr lang="en-US" altLang="ja-JP" sz="2400" dirty="0">
                <a:latin typeface="Meiryo UI" panose="020B0604030504040204" pitchFamily="50" charset="-128"/>
                <a:ea typeface="Meiryo UI" panose="020B0604030504040204" pitchFamily="50" charset="-128"/>
              </a:rPr>
              <a:t>  </a:t>
            </a:r>
            <a:r>
              <a:rPr lang="ja-JP" altLang="en-US" sz="2400" dirty="0">
                <a:latin typeface="Meiryo UI" panose="020B0604030504040204" pitchFamily="50" charset="-128"/>
                <a:ea typeface="Meiryo UI" panose="020B0604030504040204" pitchFamily="50" charset="-128"/>
              </a:rPr>
              <a:t>エントリー</a:t>
            </a:r>
            <a:r>
              <a:rPr lang="en-US" altLang="ja-JP" sz="2400" dirty="0">
                <a:latin typeface="Meiryo UI" panose="020B0604030504040204" pitchFamily="50" charset="-128"/>
                <a:ea typeface="Meiryo UI" panose="020B0604030504040204" pitchFamily="50" charset="-128"/>
              </a:rPr>
              <a:t>Q&amp;A</a:t>
            </a:r>
            <a:r>
              <a:rPr lang="ja-JP" altLang="en-US" sz="2400" dirty="0">
                <a:latin typeface="Meiryo UI" panose="020B0604030504040204" pitchFamily="50" charset="-128"/>
                <a:ea typeface="Meiryo UI" panose="020B0604030504040204" pitchFamily="50" charset="-128"/>
              </a:rPr>
              <a:t>・・・・・・・・・・・・・・・・・・・・・・・・・・・・</a:t>
            </a:r>
            <a:endParaRPr kumimoji="1" lang="en-US" altLang="ja-JP" sz="3200" dirty="0">
              <a:latin typeface="Meiryo UI" panose="020B0604030504040204" pitchFamily="50" charset="-128"/>
              <a:ea typeface="Meiryo UI" panose="020B0604030504040204" pitchFamily="50" charset="-128"/>
            </a:endParaRPr>
          </a:p>
          <a:p>
            <a:pPr>
              <a:lnSpc>
                <a:spcPct val="150000"/>
              </a:lnSpc>
            </a:pPr>
            <a:r>
              <a:rPr lang="en-US" altLang="ja-JP" sz="2400" dirty="0">
                <a:latin typeface="Meiryo UI" panose="020B0604030504040204" pitchFamily="50" charset="-128"/>
                <a:ea typeface="Meiryo UI" panose="020B0604030504040204" pitchFamily="50" charset="-128"/>
              </a:rPr>
              <a:t>10</a:t>
            </a:r>
            <a:r>
              <a:rPr lang="ja-JP" altLang="en-US" sz="2400" dirty="0">
                <a:latin typeface="Meiryo UI" panose="020B0604030504040204" pitchFamily="50" charset="-128"/>
                <a:ea typeface="Meiryo UI" panose="020B0604030504040204" pitchFamily="50" charset="-128"/>
              </a:rPr>
              <a:t>．お問い合わせ先</a:t>
            </a:r>
            <a:r>
              <a:rPr kumimoji="1" lang="ja-JP" altLang="en-US" sz="2400" dirty="0">
                <a:latin typeface="Meiryo UI" panose="020B0604030504040204" pitchFamily="50" charset="-128"/>
                <a:ea typeface="Meiryo UI" panose="020B0604030504040204" pitchFamily="50" charset="-128"/>
              </a:rPr>
              <a:t>・・・・・・・・・・・・・・・・・・・・・・・・・・・・</a:t>
            </a:r>
          </a:p>
        </p:txBody>
      </p:sp>
      <p:sp>
        <p:nvSpPr>
          <p:cNvPr id="4" name="テキスト ボックス 3">
            <a:extLst>
              <a:ext uri="{FF2B5EF4-FFF2-40B4-BE49-F238E27FC236}">
                <a16:creationId xmlns:a16="http://schemas.microsoft.com/office/drawing/2014/main" id="{C17B2B3D-FFC8-4568-9047-3BBDBC8F8589}"/>
              </a:ext>
            </a:extLst>
          </p:cNvPr>
          <p:cNvSpPr txBox="1"/>
          <p:nvPr/>
        </p:nvSpPr>
        <p:spPr>
          <a:xfrm>
            <a:off x="8997924" y="747552"/>
            <a:ext cx="1490134" cy="5554854"/>
          </a:xfrm>
          <a:prstGeom prst="rect">
            <a:avLst/>
          </a:prstGeom>
          <a:noFill/>
        </p:spPr>
        <p:txBody>
          <a:bodyPr wrap="square" rtlCol="0">
            <a:spAutoFit/>
          </a:bodyPr>
          <a:lstStyle/>
          <a:p>
            <a:pPr>
              <a:lnSpc>
                <a:spcPct val="150000"/>
              </a:lnSpc>
            </a:pPr>
            <a:r>
              <a:rPr kumimoji="1" lang="en-US" altLang="ja-JP" sz="2400" dirty="0">
                <a:latin typeface="Meiryo UI" panose="020B0604030504040204" pitchFamily="50" charset="-128"/>
                <a:ea typeface="Meiryo UI" panose="020B0604030504040204" pitchFamily="50" charset="-128"/>
                <a:hlinkClick r:id="rId2" action="ppaction://hlinksldjump"/>
              </a:rPr>
              <a:t>P.3</a:t>
            </a:r>
            <a:endParaRPr kumimoji="1" lang="ja-JP" altLang="en-US" sz="2400" dirty="0">
              <a:latin typeface="Meiryo UI" panose="020B0604030504040204" pitchFamily="50" charset="-128"/>
              <a:ea typeface="Meiryo UI" panose="020B0604030504040204" pitchFamily="50" charset="-128"/>
            </a:endParaRPr>
          </a:p>
          <a:p>
            <a:pPr>
              <a:lnSpc>
                <a:spcPct val="150000"/>
              </a:lnSpc>
            </a:pPr>
            <a:r>
              <a:rPr kumimoji="1" lang="en-US" altLang="ja-JP" sz="2400" dirty="0">
                <a:latin typeface="Meiryo UI" panose="020B0604030504040204" pitchFamily="50" charset="-128"/>
                <a:ea typeface="Meiryo UI" panose="020B0604030504040204" pitchFamily="50" charset="-128"/>
                <a:hlinkClick r:id="rId3" action="ppaction://hlinksldjump"/>
              </a:rPr>
              <a:t>P.4-5</a:t>
            </a:r>
            <a:endParaRPr kumimoji="1" lang="ja-JP" altLang="en-US" sz="2400" dirty="0">
              <a:latin typeface="Meiryo UI" panose="020B0604030504040204" pitchFamily="50" charset="-128"/>
              <a:ea typeface="Meiryo UI" panose="020B0604030504040204" pitchFamily="50" charset="-128"/>
            </a:endParaRPr>
          </a:p>
          <a:p>
            <a:pPr>
              <a:lnSpc>
                <a:spcPct val="150000"/>
              </a:lnSpc>
            </a:pPr>
            <a:r>
              <a:rPr kumimoji="1" lang="en-US" altLang="ja-JP" sz="2400" dirty="0">
                <a:latin typeface="Meiryo UI" panose="020B0604030504040204" pitchFamily="50" charset="-128"/>
                <a:ea typeface="Meiryo UI" panose="020B0604030504040204" pitchFamily="50" charset="-128"/>
                <a:hlinkClick r:id="rId4" action="ppaction://hlinksldjump"/>
              </a:rPr>
              <a:t>P.6-7</a:t>
            </a:r>
            <a:endParaRPr kumimoji="1" lang="ja-JP" altLang="en-US" sz="2400" dirty="0">
              <a:latin typeface="Meiryo UI" panose="020B0604030504040204" pitchFamily="50" charset="-128"/>
              <a:ea typeface="Meiryo UI" panose="020B0604030504040204" pitchFamily="50" charset="-128"/>
            </a:endParaRPr>
          </a:p>
          <a:p>
            <a:pPr>
              <a:lnSpc>
                <a:spcPct val="150000"/>
              </a:lnSpc>
            </a:pPr>
            <a:r>
              <a:rPr kumimoji="1" lang="en-US" altLang="ja-JP" sz="2400" dirty="0">
                <a:latin typeface="Meiryo UI" panose="020B0604030504040204" pitchFamily="50" charset="-128"/>
                <a:ea typeface="Meiryo UI" panose="020B0604030504040204" pitchFamily="50" charset="-128"/>
                <a:hlinkClick r:id="rId5" action="ppaction://hlinksldjump"/>
              </a:rPr>
              <a:t>P.8</a:t>
            </a:r>
            <a:endParaRPr kumimoji="1" lang="ja-JP" altLang="en-US" sz="2400" dirty="0">
              <a:latin typeface="Meiryo UI" panose="020B0604030504040204" pitchFamily="50" charset="-128"/>
              <a:ea typeface="Meiryo UI" panose="020B0604030504040204" pitchFamily="50" charset="-128"/>
            </a:endParaRPr>
          </a:p>
          <a:p>
            <a:pPr>
              <a:lnSpc>
                <a:spcPct val="150000"/>
              </a:lnSpc>
            </a:pPr>
            <a:r>
              <a:rPr kumimoji="1" lang="en-US" altLang="ja-JP" sz="2400" dirty="0">
                <a:latin typeface="Meiryo UI" panose="020B0604030504040204" pitchFamily="50" charset="-128"/>
                <a:ea typeface="Meiryo UI" panose="020B0604030504040204" pitchFamily="50" charset="-128"/>
                <a:hlinkClick r:id="rId6" action="ppaction://hlinksldjump"/>
              </a:rPr>
              <a:t>P.9</a:t>
            </a:r>
            <a:endParaRPr kumimoji="1" lang="ja-JP" altLang="en-US" sz="2400" dirty="0">
              <a:latin typeface="Meiryo UI" panose="020B0604030504040204" pitchFamily="50" charset="-128"/>
              <a:ea typeface="Meiryo UI" panose="020B0604030504040204" pitchFamily="50" charset="-128"/>
            </a:endParaRPr>
          </a:p>
          <a:p>
            <a:pPr>
              <a:lnSpc>
                <a:spcPct val="150000"/>
              </a:lnSpc>
            </a:pPr>
            <a:r>
              <a:rPr kumimoji="1" lang="en-US" altLang="ja-JP" sz="2400" dirty="0">
                <a:latin typeface="Meiryo UI" panose="020B0604030504040204" pitchFamily="50" charset="-128"/>
                <a:ea typeface="Meiryo UI" panose="020B0604030504040204" pitchFamily="50" charset="-128"/>
                <a:hlinkClick r:id="rId7" action="ppaction://hlinksldjump"/>
              </a:rPr>
              <a:t>P.10-11</a:t>
            </a:r>
            <a:endParaRPr kumimoji="1" lang="en-US" altLang="ja-JP" sz="2400" dirty="0">
              <a:latin typeface="Meiryo UI" panose="020B0604030504040204" pitchFamily="50" charset="-128"/>
              <a:ea typeface="Meiryo UI" panose="020B0604030504040204" pitchFamily="50" charset="-128"/>
            </a:endParaRPr>
          </a:p>
          <a:p>
            <a:pPr>
              <a:lnSpc>
                <a:spcPct val="150000"/>
              </a:lnSpc>
            </a:pPr>
            <a:r>
              <a:rPr kumimoji="1" lang="en-US" altLang="ja-JP" sz="2400" dirty="0">
                <a:latin typeface="Meiryo UI" panose="020B0604030504040204" pitchFamily="50" charset="-128"/>
                <a:ea typeface="Meiryo UI" panose="020B0604030504040204" pitchFamily="50" charset="-128"/>
                <a:hlinkClick r:id="rId8" action="ppaction://hlinksldjump"/>
              </a:rPr>
              <a:t>P.12-13</a:t>
            </a:r>
            <a:endParaRPr kumimoji="1" lang="en-US" altLang="ja-JP" sz="2400" dirty="0">
              <a:latin typeface="Meiryo UI" panose="020B0604030504040204" pitchFamily="50" charset="-128"/>
              <a:ea typeface="Meiryo UI" panose="020B0604030504040204" pitchFamily="50" charset="-128"/>
            </a:endParaRPr>
          </a:p>
          <a:p>
            <a:pPr>
              <a:lnSpc>
                <a:spcPct val="150000"/>
              </a:lnSpc>
            </a:pPr>
            <a:r>
              <a:rPr kumimoji="1" lang="en-US" altLang="ja-JP" sz="2400" dirty="0">
                <a:latin typeface="Meiryo UI" panose="020B0604030504040204" pitchFamily="50" charset="-128"/>
                <a:ea typeface="Meiryo UI" panose="020B0604030504040204" pitchFamily="50" charset="-128"/>
                <a:hlinkClick r:id="rId9" action="ppaction://hlinksldjump"/>
              </a:rPr>
              <a:t>P.14</a:t>
            </a:r>
            <a:endParaRPr kumimoji="1" lang="en-US" altLang="ja-JP" sz="2400" dirty="0">
              <a:latin typeface="Meiryo UI" panose="020B0604030504040204" pitchFamily="50" charset="-128"/>
              <a:ea typeface="Meiryo UI" panose="020B0604030504040204" pitchFamily="50" charset="-128"/>
            </a:endParaRPr>
          </a:p>
          <a:p>
            <a:pPr>
              <a:lnSpc>
                <a:spcPct val="150000"/>
              </a:lnSpc>
            </a:pPr>
            <a:r>
              <a:rPr lang="en-US" altLang="ja-JP" sz="2400" dirty="0">
                <a:latin typeface="Meiryo UI" panose="020B0604030504040204" pitchFamily="50" charset="-128"/>
                <a:ea typeface="Meiryo UI" panose="020B0604030504040204" pitchFamily="50" charset="-128"/>
                <a:hlinkClick r:id="rId10" action="ppaction://hlinksldjump"/>
              </a:rPr>
              <a:t>P.15</a:t>
            </a:r>
            <a:endParaRPr lang="en-US" altLang="ja-JP" sz="2400" dirty="0">
              <a:latin typeface="Meiryo UI" panose="020B0604030504040204" pitchFamily="50" charset="-128"/>
              <a:ea typeface="Meiryo UI" panose="020B0604030504040204" pitchFamily="50" charset="-128"/>
            </a:endParaRPr>
          </a:p>
          <a:p>
            <a:pPr>
              <a:lnSpc>
                <a:spcPct val="150000"/>
              </a:lnSpc>
            </a:pPr>
            <a:r>
              <a:rPr lang="en-US" altLang="ja-JP" sz="2400" dirty="0">
                <a:latin typeface="Meiryo UI" panose="020B0604030504040204" pitchFamily="50" charset="-128"/>
                <a:ea typeface="Meiryo UI" panose="020B0604030504040204" pitchFamily="50" charset="-128"/>
                <a:hlinkClick r:id="rId11" action="ppaction://hlinksldjump"/>
              </a:rPr>
              <a:t>P.17</a:t>
            </a:r>
            <a:endParaRPr lang="en-US" altLang="ja-JP" sz="24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3825262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32EA2012-22EE-406B-8CF7-6AC40815BAF3}"/>
              </a:ext>
            </a:extLst>
          </p:cNvPr>
          <p:cNvSpPr txBox="1"/>
          <p:nvPr/>
        </p:nvSpPr>
        <p:spPr>
          <a:xfrm>
            <a:off x="261258" y="757542"/>
            <a:ext cx="11520000"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Interop Tokyo </a:t>
            </a:r>
            <a:r>
              <a:rPr kumimoji="1" lang="ja-JP" altLang="en-US"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の名物企画の</a:t>
            </a:r>
            <a:r>
              <a:rPr kumimoji="1" lang="en-US" altLang="ja-JP"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1</a:t>
            </a:r>
            <a:r>
              <a:rPr kumimoji="1" lang="ja-JP" altLang="en-US"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つ。</a:t>
            </a:r>
            <a:endParaRPr kumimoji="1" lang="en-US" altLang="ja-JP"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r>
              <a:rPr kumimoji="1" lang="ja-JP" altLang="en-US" dirty="0">
                <a:latin typeface="Meiryo UI" panose="020B0604030504040204" pitchFamily="50" charset="-128"/>
                <a:ea typeface="Meiryo UI" panose="020B0604030504040204" pitchFamily="50" charset="-128"/>
              </a:rPr>
              <a:t>出展企業各社からエントリーされる選りすぐりの新製品を、有力メディア各社のキーマンと、学術界の識者によって</a:t>
            </a:r>
            <a:endParaRPr kumimoji="1" lang="en-US" altLang="ja-JP" dirty="0">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編成される審査委員会が審査し、「今年の一品」を決定</a:t>
            </a:r>
            <a:r>
              <a:rPr lang="ja-JP" altLang="en-US" dirty="0">
                <a:solidFill>
                  <a:prstClr val="black"/>
                </a:solidFill>
                <a:latin typeface="Meiryo UI" panose="020B0604030504040204" pitchFamily="50" charset="-128"/>
                <a:ea typeface="Meiryo UI" panose="020B0604030504040204" pitchFamily="50" charset="-128"/>
              </a:rPr>
              <a:t>す</a:t>
            </a:r>
            <a:r>
              <a:rPr kumimoji="1" lang="ja-JP" altLang="en-US"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る、</a:t>
            </a:r>
            <a:r>
              <a:rPr kumimoji="1" lang="ja-JP" altLang="en-US"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イベント内企画</a:t>
            </a:r>
            <a:r>
              <a:rPr kumimoji="1" lang="ja-JP" altLang="en-US"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cs typeface="+mn-cs"/>
              </a:rPr>
              <a:t>に</a:t>
            </a:r>
            <a:r>
              <a:rPr kumimoji="1" lang="ja-JP" altLang="en-US"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なります。</a:t>
            </a:r>
            <a:endParaRPr kumimoji="1" lang="en-US" altLang="ja-JP"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r>
              <a:rPr kumimoji="1" lang="ja-JP" altLang="en-US" dirty="0">
                <a:latin typeface="Meiryo UI" panose="020B0604030504040204" pitchFamily="50" charset="-128"/>
                <a:ea typeface="Meiryo UI" panose="020B0604030504040204" pitchFamily="50" charset="-128"/>
              </a:rPr>
              <a:t>数多くのエントリーからファイナリスト審査会を経て会期当日の本審査まで、白熱の議論の末に栄えあるアワードを</a:t>
            </a:r>
            <a:endParaRPr kumimoji="1" lang="en-US" altLang="ja-JP" dirty="0">
              <a:latin typeface="Meiryo UI" panose="020B0604030504040204" pitchFamily="50" charset="-128"/>
              <a:ea typeface="Meiryo UI" panose="020B0604030504040204" pitchFamily="50" charset="-128"/>
            </a:endParaRPr>
          </a:p>
          <a:p>
            <a:r>
              <a:rPr kumimoji="1" lang="ja-JP" altLang="en-US" dirty="0">
                <a:latin typeface="Meiryo UI" panose="020B0604030504040204" pitchFamily="50" charset="-128"/>
                <a:ea typeface="Meiryo UI" panose="020B0604030504040204" pitchFamily="50" charset="-128"/>
              </a:rPr>
              <a:t>手にするのはどの製品か？まさに業界を挙げての一大イベントが、今年も開催されます。</a:t>
            </a:r>
            <a:endParaRPr kumimoji="1" lang="en-US" altLang="ja-JP"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en-US" altLang="ja-JP"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a:t>
            </a:r>
            <a:r>
              <a:rPr kumimoji="1" lang="ja-JP" altLang="en-US"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エントリーには、</a:t>
            </a:r>
            <a:r>
              <a:rPr kumimoji="1" lang="en-US" altLang="ja-JP"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Interop Tokyo</a:t>
            </a:r>
            <a:r>
              <a:rPr kumimoji="1" lang="ja-JP" altLang="en-US"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への</a:t>
            </a:r>
            <a:r>
              <a:rPr lang="ja-JP" altLang="en-US" dirty="0">
                <a:solidFill>
                  <a:srgbClr val="FF0000"/>
                </a:solidFill>
                <a:latin typeface="Meiryo UI" panose="020B0604030504040204" pitchFamily="50" charset="-128"/>
                <a:ea typeface="Meiryo UI" panose="020B0604030504040204" pitchFamily="50" charset="-128"/>
              </a:rPr>
              <a:t>展示ブース</a:t>
            </a:r>
            <a:r>
              <a:rPr kumimoji="1" lang="ja-JP" altLang="en-US"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rPr>
              <a:t>出展が必須となります。併催展は対象外となります。）</a:t>
            </a:r>
            <a:endParaRPr kumimoji="1" lang="en-US" altLang="ja-JP" i="0" u="none" strike="noStrike" kern="1200" cap="none" spc="0" normalizeH="0" baseline="0" noProof="0" dirty="0">
              <a:ln>
                <a:noFill/>
              </a:ln>
              <a:solidFill>
                <a:srgbClr val="FF0000"/>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ja-JP" dirty="0">
              <a:solidFill>
                <a:prstClr val="black"/>
              </a:solidFill>
              <a:latin typeface="Meiryo UI" panose="020B0604030504040204" pitchFamily="50" charset="-128"/>
              <a:ea typeface="Meiryo UI" panose="020B0604030504040204" pitchFamily="50" charset="-128"/>
            </a:endParaRPr>
          </a:p>
          <a:p>
            <a:r>
              <a:rPr lang="ja-JP" altLang="en-US" sz="2000" b="1" dirty="0">
                <a:latin typeface="Meiryo UI" panose="020B0604030504040204" pitchFamily="50" charset="-128"/>
                <a:ea typeface="Meiryo UI" panose="020B0604030504040204" pitchFamily="50" charset="-128"/>
              </a:rPr>
              <a:t>有力メディア各社のキーマンと、学術界の識者によって編成される審査委員会が直接審査を行うため、</a:t>
            </a:r>
            <a:endParaRPr lang="en-US" altLang="ja-JP" sz="2000" b="1" dirty="0">
              <a:latin typeface="Meiryo UI" panose="020B0604030504040204" pitchFamily="50" charset="-128"/>
              <a:ea typeface="Meiryo UI" panose="020B0604030504040204" pitchFamily="50" charset="-128"/>
            </a:endParaRPr>
          </a:p>
          <a:p>
            <a:r>
              <a:rPr kumimoji="1" lang="ja-JP" altLang="en-US" sz="2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高い権威性・信頼性を誇り、</a:t>
            </a:r>
            <a:r>
              <a:rPr lang="ja-JP" altLang="en-US" sz="2000" b="1" dirty="0">
                <a:latin typeface="Meiryo UI" panose="020B0604030504040204" pitchFamily="50" charset="-128"/>
                <a:ea typeface="Meiryo UI" panose="020B0604030504040204" pitchFamily="50" charset="-128"/>
              </a:rPr>
              <a:t>受賞製品の注目度や露出は、業界も一目置いています。</a:t>
            </a:r>
            <a:endParaRPr lang="en-US" altLang="ja-JP" sz="2000" b="1" dirty="0">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60FB1898-AC43-24B0-4752-676F2D6DFC76}"/>
              </a:ext>
            </a:extLst>
          </p:cNvPr>
          <p:cNvSpPr txBox="1"/>
          <p:nvPr/>
        </p:nvSpPr>
        <p:spPr>
          <a:xfrm>
            <a:off x="0" y="7699"/>
            <a:ext cx="9720000" cy="646331"/>
          </a:xfrm>
          <a:prstGeom prst="rect">
            <a:avLst/>
          </a:prstGeom>
          <a:noFill/>
        </p:spPr>
        <p:txBody>
          <a:bodyPr wrap="square" rtlCol="0">
            <a:spAutoFit/>
          </a:bodyPr>
          <a:lstStyle/>
          <a:p>
            <a:r>
              <a:rPr kumimoji="1" lang="ja-JP" altLang="en-US" sz="3600" b="1" baseline="30000" dirty="0">
                <a:solidFill>
                  <a:schemeClr val="bg1"/>
                </a:solidFill>
                <a:latin typeface="Meiryo UI" panose="020B0604030504040204" pitchFamily="50" charset="-128"/>
                <a:ea typeface="Meiryo UI" panose="020B0604030504040204" pitchFamily="50" charset="-128"/>
              </a:rPr>
              <a:t>　　　１．</a:t>
            </a:r>
            <a:r>
              <a:rPr kumimoji="1" lang="en-US" altLang="ja-JP" sz="3600" b="1" baseline="30000" dirty="0">
                <a:solidFill>
                  <a:schemeClr val="bg1"/>
                </a:solidFill>
                <a:latin typeface="Meiryo UI" panose="020B0604030504040204" pitchFamily="50" charset="-128"/>
                <a:ea typeface="Meiryo UI" panose="020B0604030504040204" pitchFamily="50" charset="-128"/>
              </a:rPr>
              <a:t>Best</a:t>
            </a:r>
            <a:r>
              <a:rPr kumimoji="1" lang="ja-JP" altLang="en-US" sz="3600" b="1" baseline="30000" dirty="0">
                <a:solidFill>
                  <a:schemeClr val="bg1"/>
                </a:solidFill>
                <a:latin typeface="Meiryo UI" panose="020B0604030504040204" pitchFamily="50" charset="-128"/>
                <a:ea typeface="Meiryo UI" panose="020B0604030504040204" pitchFamily="50" charset="-128"/>
              </a:rPr>
              <a:t> </a:t>
            </a:r>
            <a:r>
              <a:rPr kumimoji="1" lang="en-US" altLang="ja-JP" sz="3600" b="1" baseline="30000" dirty="0">
                <a:solidFill>
                  <a:schemeClr val="bg1"/>
                </a:solidFill>
                <a:latin typeface="Meiryo UI" panose="020B0604030504040204" pitchFamily="50" charset="-128"/>
                <a:ea typeface="Meiryo UI" panose="020B0604030504040204" pitchFamily="50" charset="-128"/>
              </a:rPr>
              <a:t>of Show Award</a:t>
            </a:r>
            <a:r>
              <a:rPr kumimoji="1" lang="ja-JP" altLang="en-US" sz="3600" b="1" baseline="30000" dirty="0">
                <a:solidFill>
                  <a:schemeClr val="bg1"/>
                </a:solidFill>
                <a:latin typeface="Meiryo UI" panose="020B0604030504040204" pitchFamily="50" charset="-128"/>
                <a:ea typeface="Meiryo UI" panose="020B0604030504040204" pitchFamily="50" charset="-128"/>
              </a:rPr>
              <a:t>とは</a:t>
            </a:r>
            <a:endParaRPr kumimoji="1" lang="ja-JP" altLang="en-US" sz="8000" b="1" dirty="0">
              <a:solidFill>
                <a:schemeClr val="bg1"/>
              </a:solidFill>
              <a:latin typeface="Meiryo UI" panose="020B0604030504040204" pitchFamily="50" charset="-128"/>
              <a:ea typeface="Meiryo UI" panose="020B0604030504040204" pitchFamily="50" charset="-128"/>
            </a:endParaRPr>
          </a:p>
        </p:txBody>
      </p:sp>
      <p:cxnSp>
        <p:nvCxnSpPr>
          <p:cNvPr id="11" name="直線コネクタ 10">
            <a:extLst>
              <a:ext uri="{FF2B5EF4-FFF2-40B4-BE49-F238E27FC236}">
                <a16:creationId xmlns:a16="http://schemas.microsoft.com/office/drawing/2014/main" id="{400BE43D-6F76-460B-88AE-CD72D0D9544F}"/>
              </a:ext>
            </a:extLst>
          </p:cNvPr>
          <p:cNvCxnSpPr>
            <a:cxnSpLocks/>
          </p:cNvCxnSpPr>
          <p:nvPr/>
        </p:nvCxnSpPr>
        <p:spPr>
          <a:xfrm>
            <a:off x="395871" y="3657412"/>
            <a:ext cx="11400258" cy="0"/>
          </a:xfrm>
          <a:prstGeom prst="line">
            <a:avLst/>
          </a:prstGeom>
        </p:spPr>
        <p:style>
          <a:lnRef idx="1">
            <a:schemeClr val="dk1"/>
          </a:lnRef>
          <a:fillRef idx="0">
            <a:schemeClr val="dk1"/>
          </a:fillRef>
          <a:effectRef idx="0">
            <a:schemeClr val="dk1"/>
          </a:effectRef>
          <a:fontRef idx="minor">
            <a:schemeClr val="tx1"/>
          </a:fontRef>
        </p:style>
      </p:cxnSp>
      <p:grpSp>
        <p:nvGrpSpPr>
          <p:cNvPr id="23" name="グループ化 22">
            <a:extLst>
              <a:ext uri="{FF2B5EF4-FFF2-40B4-BE49-F238E27FC236}">
                <a16:creationId xmlns:a16="http://schemas.microsoft.com/office/drawing/2014/main" id="{3214D42F-E920-3BB5-5686-60E8055E550D}"/>
              </a:ext>
            </a:extLst>
          </p:cNvPr>
          <p:cNvGrpSpPr/>
          <p:nvPr/>
        </p:nvGrpSpPr>
        <p:grpSpPr>
          <a:xfrm>
            <a:off x="792860" y="4217258"/>
            <a:ext cx="3154190" cy="972000"/>
            <a:chOff x="1022233" y="3834552"/>
            <a:chExt cx="3154190" cy="972000"/>
          </a:xfrm>
        </p:grpSpPr>
        <p:sp>
          <p:nvSpPr>
            <p:cNvPr id="16" name="四角形: 角を丸くする 15">
              <a:extLst>
                <a:ext uri="{FF2B5EF4-FFF2-40B4-BE49-F238E27FC236}">
                  <a16:creationId xmlns:a16="http://schemas.microsoft.com/office/drawing/2014/main" id="{ECD53858-63C3-3E3E-3B7C-F5D601433DEB}"/>
                </a:ext>
              </a:extLst>
            </p:cNvPr>
            <p:cNvSpPr/>
            <p:nvPr/>
          </p:nvSpPr>
          <p:spPr>
            <a:xfrm>
              <a:off x="1069328" y="3834552"/>
              <a:ext cx="3060000" cy="9720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A082AE88-80E0-8FBF-09D7-E093EDEF1A2E}"/>
                </a:ext>
              </a:extLst>
            </p:cNvPr>
            <p:cNvSpPr txBox="1"/>
            <p:nvPr/>
          </p:nvSpPr>
          <p:spPr>
            <a:xfrm>
              <a:off x="1022233" y="3966609"/>
              <a:ext cx="3154190" cy="707886"/>
            </a:xfrm>
            <a:prstGeom prst="rect">
              <a:avLst/>
            </a:prstGeom>
            <a:noFill/>
          </p:spPr>
          <p:txBody>
            <a:bodyPr wrap="square">
              <a:spAutoFit/>
            </a:bodyPr>
            <a:lstStyle/>
            <a:p>
              <a:pPr algn="ctr"/>
              <a:r>
                <a:rPr lang="ja-JP" altLang="en-US" sz="2400" b="1" dirty="0">
                  <a:solidFill>
                    <a:schemeClr val="bg1"/>
                  </a:solidFill>
                  <a:latin typeface="Meiryo UI" panose="020B0604030504040204" pitchFamily="50" charset="-128"/>
                  <a:ea typeface="Meiryo UI" panose="020B0604030504040204" pitchFamily="50" charset="-128"/>
                </a:rPr>
                <a:t>公式</a:t>
              </a:r>
              <a:r>
                <a:rPr lang="en-US" altLang="ja-JP" sz="2400" b="1" dirty="0">
                  <a:solidFill>
                    <a:schemeClr val="bg1"/>
                  </a:solidFill>
                  <a:latin typeface="Meiryo UI" panose="020B0604030504040204" pitchFamily="50" charset="-128"/>
                  <a:ea typeface="Meiryo UI" panose="020B0604030504040204" pitchFamily="50" charset="-128"/>
                </a:rPr>
                <a:t>WEB</a:t>
              </a:r>
              <a:r>
                <a:rPr lang="ja-JP" altLang="en-US" sz="2400" b="1" dirty="0">
                  <a:solidFill>
                    <a:schemeClr val="bg1"/>
                  </a:solidFill>
                  <a:latin typeface="Meiryo UI" panose="020B0604030504040204" pitchFamily="50" charset="-128"/>
                  <a:ea typeface="Meiryo UI" panose="020B0604030504040204" pitchFamily="50" charset="-128"/>
                </a:rPr>
                <a:t>サイトへ掲載</a:t>
              </a:r>
              <a:endParaRPr lang="en-US" altLang="ja-JP" sz="2400" b="1" dirty="0">
                <a:solidFill>
                  <a:schemeClr val="bg1"/>
                </a:solidFill>
                <a:latin typeface="Meiryo UI" panose="020B0604030504040204" pitchFamily="50" charset="-128"/>
                <a:ea typeface="Meiryo UI" panose="020B0604030504040204" pitchFamily="50" charset="-128"/>
              </a:endParaRPr>
            </a:p>
            <a:p>
              <a:pPr algn="ctr"/>
              <a:r>
                <a:rPr lang="en-US" altLang="ja-JP" sz="1600" dirty="0">
                  <a:solidFill>
                    <a:schemeClr val="bg1"/>
                  </a:solidFill>
                  <a:latin typeface="Meiryo UI" panose="020B0604030504040204" pitchFamily="50" charset="-128"/>
                  <a:ea typeface="Meiryo UI" panose="020B0604030504040204" pitchFamily="50" charset="-128"/>
                </a:rPr>
                <a:t>※</a:t>
              </a:r>
              <a:r>
                <a:rPr lang="ja-JP" altLang="en-US" sz="1600" dirty="0">
                  <a:solidFill>
                    <a:schemeClr val="bg1"/>
                  </a:solidFill>
                  <a:latin typeface="Meiryo UI" panose="020B0604030504040204" pitchFamily="50" charset="-128"/>
                  <a:ea typeface="Meiryo UI" panose="020B0604030504040204" pitchFamily="50" charset="-128"/>
                </a:rPr>
                <a:t>エントリー全社</a:t>
              </a:r>
              <a:endParaRPr lang="ja-JP" altLang="en-US" sz="1600" dirty="0">
                <a:solidFill>
                  <a:schemeClr val="bg1"/>
                </a:solidFill>
              </a:endParaRPr>
            </a:p>
          </p:txBody>
        </p:sp>
      </p:grpSp>
      <p:grpSp>
        <p:nvGrpSpPr>
          <p:cNvPr id="21" name="グループ化 20">
            <a:extLst>
              <a:ext uri="{FF2B5EF4-FFF2-40B4-BE49-F238E27FC236}">
                <a16:creationId xmlns:a16="http://schemas.microsoft.com/office/drawing/2014/main" id="{5FFBF56D-6F16-EE1E-174E-A6403CE4C9F6}"/>
              </a:ext>
            </a:extLst>
          </p:cNvPr>
          <p:cNvGrpSpPr/>
          <p:nvPr/>
        </p:nvGrpSpPr>
        <p:grpSpPr>
          <a:xfrm>
            <a:off x="8142905" y="4217258"/>
            <a:ext cx="3154190" cy="972000"/>
            <a:chOff x="7863177" y="3920077"/>
            <a:chExt cx="3154190" cy="972000"/>
          </a:xfrm>
        </p:grpSpPr>
        <p:sp>
          <p:nvSpPr>
            <p:cNvPr id="18" name="四角形: 角を丸くする 17">
              <a:extLst>
                <a:ext uri="{FF2B5EF4-FFF2-40B4-BE49-F238E27FC236}">
                  <a16:creationId xmlns:a16="http://schemas.microsoft.com/office/drawing/2014/main" id="{A95384E8-C471-9249-A56A-9108028C355D}"/>
                </a:ext>
              </a:extLst>
            </p:cNvPr>
            <p:cNvSpPr/>
            <p:nvPr/>
          </p:nvSpPr>
          <p:spPr>
            <a:xfrm>
              <a:off x="7910272" y="3920077"/>
              <a:ext cx="3060000" cy="9720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a:extLst>
                <a:ext uri="{FF2B5EF4-FFF2-40B4-BE49-F238E27FC236}">
                  <a16:creationId xmlns:a16="http://schemas.microsoft.com/office/drawing/2014/main" id="{444CC928-4BCE-A3C4-4986-F24D900B35B4}"/>
                </a:ext>
              </a:extLst>
            </p:cNvPr>
            <p:cNvSpPr txBox="1"/>
            <p:nvPr/>
          </p:nvSpPr>
          <p:spPr>
            <a:xfrm>
              <a:off x="7863177" y="4059251"/>
              <a:ext cx="3154190" cy="646331"/>
            </a:xfrm>
            <a:prstGeom prst="rect">
              <a:avLst/>
            </a:prstGeom>
            <a:noFill/>
          </p:spPr>
          <p:txBody>
            <a:bodyPr wrap="square">
              <a:spAutoFit/>
            </a:bodyPr>
            <a:lstStyle/>
            <a:p>
              <a:pPr algn="ctr"/>
              <a:r>
                <a:rPr lang="ja-JP" altLang="en-US" sz="2000" b="1" dirty="0">
                  <a:solidFill>
                    <a:schemeClr val="bg1"/>
                  </a:solidFill>
                  <a:latin typeface="Meiryo UI" panose="020B0604030504040204" pitchFamily="50" charset="-128"/>
                  <a:ea typeface="Meiryo UI" panose="020B0604030504040204" pitchFamily="50" charset="-128"/>
                </a:rPr>
                <a:t>展示用ポップサインを配布</a:t>
              </a:r>
              <a:endParaRPr lang="en-US" altLang="ja-JP" sz="2000" b="1" dirty="0">
                <a:solidFill>
                  <a:schemeClr val="bg1"/>
                </a:solidFill>
                <a:latin typeface="Meiryo UI" panose="020B0604030504040204" pitchFamily="50" charset="-128"/>
                <a:ea typeface="Meiryo UI" panose="020B0604030504040204" pitchFamily="50" charset="-128"/>
              </a:endParaRPr>
            </a:p>
            <a:p>
              <a:pPr algn="ctr"/>
              <a:r>
                <a:rPr lang="en-US" altLang="ja-JP" sz="1600" dirty="0">
                  <a:solidFill>
                    <a:schemeClr val="bg1"/>
                  </a:solidFill>
                  <a:latin typeface="Meiryo UI" panose="020B0604030504040204" pitchFamily="50" charset="-128"/>
                  <a:ea typeface="Meiryo UI" panose="020B0604030504040204" pitchFamily="50" charset="-128"/>
                </a:rPr>
                <a:t>※</a:t>
              </a:r>
              <a:r>
                <a:rPr lang="ja-JP" altLang="en-US" sz="1600" dirty="0">
                  <a:solidFill>
                    <a:schemeClr val="bg1"/>
                  </a:solidFill>
                  <a:latin typeface="Meiryo UI" panose="020B0604030504040204" pitchFamily="50" charset="-128"/>
                  <a:ea typeface="Meiryo UI" panose="020B0604030504040204" pitchFamily="50" charset="-128"/>
                </a:rPr>
                <a:t>ファイナリスト企業のみ</a:t>
              </a:r>
              <a:endParaRPr lang="ja-JP" altLang="en-US" sz="1600" dirty="0">
                <a:solidFill>
                  <a:schemeClr val="bg1"/>
                </a:solidFill>
              </a:endParaRPr>
            </a:p>
          </p:txBody>
        </p:sp>
      </p:grpSp>
      <p:grpSp>
        <p:nvGrpSpPr>
          <p:cNvPr id="22" name="グループ化 21">
            <a:extLst>
              <a:ext uri="{FF2B5EF4-FFF2-40B4-BE49-F238E27FC236}">
                <a16:creationId xmlns:a16="http://schemas.microsoft.com/office/drawing/2014/main" id="{9D966456-068B-9E7C-F512-AE40022568EB}"/>
              </a:ext>
            </a:extLst>
          </p:cNvPr>
          <p:cNvGrpSpPr/>
          <p:nvPr/>
        </p:nvGrpSpPr>
        <p:grpSpPr>
          <a:xfrm>
            <a:off x="4444163" y="4219581"/>
            <a:ext cx="3154190" cy="972000"/>
            <a:chOff x="4447080" y="3920077"/>
            <a:chExt cx="3154190" cy="972000"/>
          </a:xfrm>
        </p:grpSpPr>
        <p:sp>
          <p:nvSpPr>
            <p:cNvPr id="17" name="四角形: 角を丸くする 16">
              <a:extLst>
                <a:ext uri="{FF2B5EF4-FFF2-40B4-BE49-F238E27FC236}">
                  <a16:creationId xmlns:a16="http://schemas.microsoft.com/office/drawing/2014/main" id="{B0DC02D7-8A42-9C75-AAA0-538A5608CF1B}"/>
                </a:ext>
              </a:extLst>
            </p:cNvPr>
            <p:cNvSpPr/>
            <p:nvPr/>
          </p:nvSpPr>
          <p:spPr>
            <a:xfrm>
              <a:off x="4489800" y="3920077"/>
              <a:ext cx="3060000" cy="9720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91E8FE0F-5BBF-FAC0-7416-DF5EA8AD5F76}"/>
                </a:ext>
              </a:extLst>
            </p:cNvPr>
            <p:cNvSpPr txBox="1"/>
            <p:nvPr/>
          </p:nvSpPr>
          <p:spPr>
            <a:xfrm>
              <a:off x="4447080" y="4027539"/>
              <a:ext cx="3154190" cy="707886"/>
            </a:xfrm>
            <a:prstGeom prst="rect">
              <a:avLst/>
            </a:prstGeom>
            <a:noFill/>
          </p:spPr>
          <p:txBody>
            <a:bodyPr wrap="square">
              <a:spAutoFit/>
            </a:bodyPr>
            <a:lstStyle/>
            <a:p>
              <a:pPr algn="ctr"/>
              <a:r>
                <a:rPr lang="ja-JP" altLang="en-US" sz="2000" b="1" dirty="0">
                  <a:solidFill>
                    <a:schemeClr val="bg1"/>
                  </a:solidFill>
                  <a:latin typeface="Meiryo UI" panose="020B0604030504040204" pitchFamily="50" charset="-128"/>
                  <a:ea typeface="Meiryo UI" panose="020B0604030504040204" pitchFamily="50" charset="-128"/>
                </a:rPr>
                <a:t>ファイナリスト一覧を</a:t>
              </a:r>
              <a:endParaRPr lang="en-US" altLang="ja-JP" sz="2000" b="1" dirty="0">
                <a:solidFill>
                  <a:schemeClr val="bg1"/>
                </a:solidFill>
                <a:latin typeface="Meiryo UI" panose="020B0604030504040204" pitchFamily="50" charset="-128"/>
                <a:ea typeface="Meiryo UI" panose="020B0604030504040204" pitchFamily="50" charset="-128"/>
              </a:endParaRPr>
            </a:p>
            <a:p>
              <a:pPr algn="ctr"/>
              <a:r>
                <a:rPr lang="ja-JP" altLang="en-US" sz="2000" b="1" dirty="0">
                  <a:solidFill>
                    <a:schemeClr val="bg1"/>
                  </a:solidFill>
                  <a:latin typeface="Meiryo UI" panose="020B0604030504040204" pitchFamily="50" charset="-128"/>
                  <a:ea typeface="Meiryo UI" panose="020B0604030504040204" pitchFamily="50" charset="-128"/>
                </a:rPr>
                <a:t>会場内パネルで掲示</a:t>
              </a:r>
              <a:endParaRPr lang="ja-JP" altLang="en-US" sz="2000" b="1" dirty="0">
                <a:solidFill>
                  <a:schemeClr val="bg1"/>
                </a:solidFill>
              </a:endParaRPr>
            </a:p>
          </p:txBody>
        </p:sp>
      </p:grpSp>
      <p:sp>
        <p:nvSpPr>
          <p:cNvPr id="25" name="テキスト ボックス 24">
            <a:extLst>
              <a:ext uri="{FF2B5EF4-FFF2-40B4-BE49-F238E27FC236}">
                <a16:creationId xmlns:a16="http://schemas.microsoft.com/office/drawing/2014/main" id="{2EC9AF60-6CA6-11E8-7F0D-5191CE92BEFF}"/>
              </a:ext>
            </a:extLst>
          </p:cNvPr>
          <p:cNvSpPr txBox="1"/>
          <p:nvPr/>
        </p:nvSpPr>
        <p:spPr>
          <a:xfrm>
            <a:off x="1382385" y="3751508"/>
            <a:ext cx="9268995" cy="369332"/>
          </a:xfrm>
          <a:prstGeom prst="rect">
            <a:avLst/>
          </a:prstGeom>
          <a:noFill/>
        </p:spPr>
        <p:txBody>
          <a:bodyPr wrap="square">
            <a:spAutoFit/>
          </a:bodyPr>
          <a:lstStyle/>
          <a:p>
            <a:r>
              <a:rPr lang="ja-JP" altLang="en-US" sz="1800" b="1" dirty="0">
                <a:latin typeface="Meiryo UI" panose="020B0604030504040204" pitchFamily="50" charset="-128"/>
                <a:ea typeface="Meiryo UI" panose="020B0604030504040204" pitchFamily="50" charset="-128"/>
              </a:rPr>
              <a:t>エントリーいただくと下記のようなメリットをご用意しております。詳細は</a:t>
            </a:r>
            <a:r>
              <a:rPr lang="en-US" altLang="ja-JP" sz="1800" b="1" dirty="0">
                <a:latin typeface="Meiryo UI" panose="020B0604030504040204" pitchFamily="50" charset="-128"/>
                <a:ea typeface="Meiryo UI" panose="020B0604030504040204" pitchFamily="50" charset="-128"/>
              </a:rPr>
              <a:t>【</a:t>
            </a:r>
            <a:r>
              <a:rPr lang="en-US" altLang="ja-JP" sz="1800" b="1" dirty="0">
                <a:latin typeface="Meiryo UI" panose="020B0604030504040204" pitchFamily="50" charset="-128"/>
                <a:ea typeface="Meiryo UI" panose="020B0604030504040204" pitchFamily="50" charset="-128"/>
                <a:hlinkClick r:id="rId2" action="ppaction://hlinksldjump"/>
              </a:rPr>
              <a:t>4</a:t>
            </a:r>
            <a:r>
              <a:rPr lang="ja-JP" altLang="en-US" sz="1800" b="1" dirty="0">
                <a:latin typeface="Meiryo UI" panose="020B0604030504040204" pitchFamily="50" charset="-128"/>
                <a:ea typeface="Meiryo UI" panose="020B0604030504040204" pitchFamily="50" charset="-128"/>
                <a:hlinkClick r:id="rId2" action="ppaction://hlinksldjump"/>
              </a:rPr>
              <a:t>ページ</a:t>
            </a:r>
            <a:r>
              <a:rPr lang="en-US" altLang="ja-JP" sz="1800" b="1" dirty="0">
                <a:latin typeface="Meiryo UI" panose="020B0604030504040204" pitchFamily="50" charset="-128"/>
                <a:ea typeface="Meiryo UI" panose="020B0604030504040204" pitchFamily="50" charset="-128"/>
              </a:rPr>
              <a:t>】</a:t>
            </a:r>
            <a:r>
              <a:rPr lang="ja-JP" altLang="en-US" sz="1800" b="1" dirty="0">
                <a:latin typeface="Meiryo UI" panose="020B0604030504040204" pitchFamily="50" charset="-128"/>
                <a:ea typeface="Meiryo UI" panose="020B0604030504040204" pitchFamily="50" charset="-128"/>
              </a:rPr>
              <a:t>をご覧ください</a:t>
            </a:r>
            <a:endParaRPr lang="ja-JP" altLang="en-US" sz="1800" b="1" dirty="0"/>
          </a:p>
        </p:txBody>
      </p:sp>
      <p:sp>
        <p:nvSpPr>
          <p:cNvPr id="26" name="テキスト ボックス 25">
            <a:extLst>
              <a:ext uri="{FF2B5EF4-FFF2-40B4-BE49-F238E27FC236}">
                <a16:creationId xmlns:a16="http://schemas.microsoft.com/office/drawing/2014/main" id="{FA3B0408-B85F-6DFD-2FE7-D5EDCD299C75}"/>
              </a:ext>
            </a:extLst>
          </p:cNvPr>
          <p:cNvSpPr txBox="1"/>
          <p:nvPr/>
        </p:nvSpPr>
        <p:spPr>
          <a:xfrm>
            <a:off x="1461502" y="5534334"/>
            <a:ext cx="9268995" cy="707886"/>
          </a:xfrm>
          <a:prstGeom prst="rect">
            <a:avLst/>
          </a:prstGeom>
          <a:noFill/>
        </p:spPr>
        <p:txBody>
          <a:bodyPr wrap="square">
            <a:spAutoFit/>
          </a:bodyPr>
          <a:lstStyle/>
          <a:p>
            <a:r>
              <a:rPr lang="ja-JP" altLang="en-US" sz="2000" b="1" dirty="0">
                <a:latin typeface="Meiryo UI" panose="020B0604030504040204" pitchFamily="50" charset="-128"/>
                <a:ea typeface="Meiryo UI" panose="020B0604030504040204" pitchFamily="50" charset="-128"/>
              </a:rPr>
              <a:t>エントリーは</a:t>
            </a:r>
            <a:r>
              <a:rPr lang="ja-JP" altLang="en-US" sz="2000" b="1" dirty="0">
                <a:solidFill>
                  <a:srgbClr val="FF0000"/>
                </a:solidFill>
                <a:latin typeface="Meiryo UI" panose="020B0604030504040204" pitchFamily="50" charset="-128"/>
                <a:ea typeface="Meiryo UI" panose="020B0604030504040204" pitchFamily="50" charset="-128"/>
              </a:rPr>
              <a:t>出展社サイト</a:t>
            </a:r>
            <a:r>
              <a:rPr lang="ja-JP" altLang="en-US" sz="2000" b="1" dirty="0">
                <a:latin typeface="Meiryo UI" panose="020B0604030504040204" pitchFamily="50" charset="-128"/>
                <a:ea typeface="Meiryo UI" panose="020B0604030504040204" pitchFamily="50" charset="-128"/>
              </a:rPr>
              <a:t>よりご提出ください（</a:t>
            </a:r>
            <a:r>
              <a:rPr lang="en-US" altLang="ja-JP" sz="2000" b="1" dirty="0">
                <a:latin typeface="Meiryo UI" panose="020B0604030504040204" pitchFamily="50" charset="-128"/>
                <a:ea typeface="Meiryo UI" panose="020B0604030504040204" pitchFamily="50" charset="-128"/>
              </a:rPr>
              <a:t>5/22(</a:t>
            </a:r>
            <a:r>
              <a:rPr lang="ja-JP" altLang="en-US" sz="2000" b="1" dirty="0">
                <a:latin typeface="Meiryo UI" panose="020B0604030504040204" pitchFamily="50" charset="-128"/>
                <a:ea typeface="Meiryo UI" panose="020B0604030504040204" pitchFamily="50" charset="-128"/>
              </a:rPr>
              <a:t>金</a:t>
            </a:r>
            <a:r>
              <a:rPr lang="en-US" altLang="ja-JP" sz="2000" b="1" dirty="0">
                <a:latin typeface="Meiryo UI" panose="020B0604030504040204" pitchFamily="50" charset="-128"/>
                <a:ea typeface="Meiryo UI" panose="020B0604030504040204" pitchFamily="50" charset="-128"/>
              </a:rPr>
              <a:t>)</a:t>
            </a:r>
            <a:r>
              <a:rPr lang="ja-JP" altLang="en-US" sz="2000" b="1" dirty="0">
                <a:latin typeface="Meiryo UI" panose="020B0604030504040204" pitchFamily="50" charset="-128"/>
                <a:ea typeface="Meiryo UI" panose="020B0604030504040204" pitchFamily="50" charset="-128"/>
              </a:rPr>
              <a:t> </a:t>
            </a:r>
            <a:r>
              <a:rPr lang="en-US" altLang="ja-JP" sz="2000" b="1" dirty="0">
                <a:latin typeface="Meiryo UI" panose="020B0604030504040204" pitchFamily="50" charset="-128"/>
                <a:ea typeface="Meiryo UI" panose="020B0604030504040204" pitchFamily="50" charset="-128"/>
              </a:rPr>
              <a:t>18:00</a:t>
            </a:r>
            <a:r>
              <a:rPr lang="ja-JP" altLang="en-US" sz="2000" b="1" dirty="0">
                <a:latin typeface="Meiryo UI" panose="020B0604030504040204" pitchFamily="50" charset="-128"/>
                <a:ea typeface="Meiryo UI" panose="020B0604030504040204" pitchFamily="50" charset="-128"/>
              </a:rPr>
              <a:t>まで）</a:t>
            </a:r>
            <a:endParaRPr lang="en-US" altLang="ja-JP" sz="2000" b="1" dirty="0">
              <a:latin typeface="Meiryo UI" panose="020B0604030504040204" pitchFamily="50" charset="-128"/>
              <a:ea typeface="Meiryo UI" panose="020B0604030504040204" pitchFamily="50" charset="-128"/>
            </a:endParaRPr>
          </a:p>
          <a:p>
            <a:r>
              <a:rPr lang="ja-JP" altLang="en-US" sz="2000" b="1" dirty="0">
                <a:latin typeface="Meiryo UI" panose="020B0604030504040204" pitchFamily="50" charset="-128"/>
                <a:ea typeface="Meiryo UI" panose="020B0604030504040204" pitchFamily="50" charset="-128"/>
              </a:rPr>
              <a:t>出展社サイト </a:t>
            </a:r>
            <a:r>
              <a:rPr lang="en-US" altLang="ja-JP" sz="2000" b="1" dirty="0">
                <a:latin typeface="Meiryo UI" panose="020B0604030504040204" pitchFamily="50" charset="-128"/>
                <a:ea typeface="Meiryo UI" panose="020B0604030504040204" pitchFamily="50" charset="-128"/>
              </a:rPr>
              <a:t>&gt;&gt; </a:t>
            </a:r>
            <a:r>
              <a:rPr lang="en-US" altLang="ja-JP" sz="2000" b="1" dirty="0">
                <a:latin typeface="Meiryo UI" panose="020B0604030504040204" pitchFamily="50" charset="-128"/>
                <a:ea typeface="Meiryo UI" panose="020B0604030504040204" pitchFamily="50" charset="-128"/>
                <a:hlinkClick r:id="rId3"/>
              </a:rPr>
              <a:t>https://forest2.f2ff.jp/20260601/</a:t>
            </a:r>
            <a:endParaRPr lang="ja-JP" altLang="en-US" sz="2000" b="1" dirty="0"/>
          </a:p>
        </p:txBody>
      </p:sp>
    </p:spTree>
    <p:extLst>
      <p:ext uri="{BB962C8B-B14F-4D97-AF65-F5344CB8AC3E}">
        <p14:creationId xmlns:p14="http://schemas.microsoft.com/office/powerpoint/2010/main" val="3581775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13581-9762-71F4-A4BA-E9998D9D4FEF}"/>
            </a:ext>
          </a:extLst>
        </p:cNvPr>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EB81B415-1E4F-E387-033A-8B3726E1C7C3}"/>
              </a:ext>
            </a:extLst>
          </p:cNvPr>
          <p:cNvSpPr txBox="1"/>
          <p:nvPr/>
        </p:nvSpPr>
        <p:spPr>
          <a:xfrm>
            <a:off x="-1" y="0"/>
            <a:ext cx="9720000" cy="646331"/>
          </a:xfrm>
          <a:prstGeom prst="rect">
            <a:avLst/>
          </a:prstGeom>
          <a:noFill/>
        </p:spPr>
        <p:txBody>
          <a:bodyPr wrap="square" rtlCol="0">
            <a:spAutoFit/>
          </a:bodyPr>
          <a:lstStyle/>
          <a:p>
            <a:r>
              <a:rPr lang="ja-JP" altLang="en-US" sz="3600" b="1" baseline="30000" dirty="0">
                <a:solidFill>
                  <a:schemeClr val="bg1"/>
                </a:solidFill>
                <a:latin typeface="Meiryo UI" panose="020B0604030504040204" pitchFamily="50" charset="-128"/>
                <a:ea typeface="Meiryo UI" panose="020B0604030504040204" pitchFamily="50" charset="-128"/>
              </a:rPr>
              <a:t>　　　</a:t>
            </a:r>
            <a:r>
              <a:rPr lang="en-US" altLang="ja-JP" sz="3600" b="1" baseline="30000" dirty="0">
                <a:solidFill>
                  <a:schemeClr val="bg1"/>
                </a:solidFill>
                <a:latin typeface="Meiryo UI" panose="020B0604030504040204" pitchFamily="50" charset="-128"/>
                <a:ea typeface="Meiryo UI" panose="020B0604030504040204" pitchFamily="50" charset="-128"/>
              </a:rPr>
              <a:t>2</a:t>
            </a:r>
            <a:r>
              <a:rPr kumimoji="1" lang="ja-JP" altLang="en-US" sz="3600" b="1" baseline="30000" dirty="0">
                <a:solidFill>
                  <a:schemeClr val="bg1"/>
                </a:solidFill>
                <a:latin typeface="Meiryo UI" panose="020B0604030504040204" pitchFamily="50" charset="-128"/>
                <a:ea typeface="Meiryo UI" panose="020B0604030504040204" pitchFamily="50" charset="-128"/>
              </a:rPr>
              <a:t>．エントリーメリット・各種露出について</a:t>
            </a:r>
            <a:endParaRPr kumimoji="1" lang="ja-JP" altLang="en-US" sz="8000" b="1" dirty="0">
              <a:solidFill>
                <a:schemeClr val="bg1"/>
              </a:solidFill>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6FB7363A-7902-7CE9-F897-1A60A75339D8}"/>
              </a:ext>
            </a:extLst>
          </p:cNvPr>
          <p:cNvSpPr txBox="1"/>
          <p:nvPr/>
        </p:nvSpPr>
        <p:spPr>
          <a:xfrm>
            <a:off x="1878426" y="1958051"/>
            <a:ext cx="8954415" cy="3154710"/>
          </a:xfrm>
          <a:prstGeom prst="rect">
            <a:avLst/>
          </a:prstGeom>
          <a:noFill/>
          <a:ln>
            <a:noFill/>
          </a:ln>
        </p:spPr>
        <p:txBody>
          <a:bodyPr wrap="square" rtlCol="0">
            <a:spAutoFit/>
          </a:bodyPr>
          <a:lstStyle/>
          <a:p>
            <a:pPr marL="171450" indent="-171450">
              <a:buFont typeface="Wingdings" panose="05000000000000000000" pitchFamily="2" charset="2"/>
              <a:buChar char="l"/>
            </a:pPr>
            <a:r>
              <a:rPr lang="ja-JP" altLang="en-US" sz="1600" dirty="0">
                <a:latin typeface="Meiryo UI" panose="020B0604030504040204" pitchFamily="50" charset="-128"/>
                <a:ea typeface="Meiryo UI" panose="020B0604030504040204" pitchFamily="50" charset="-128"/>
              </a:rPr>
              <a:t>　ファイナリスト企業には会期前日、営業担当よりポップサインをお配りします。（</a:t>
            </a:r>
            <a:r>
              <a:rPr lang="en-US" altLang="ja-JP" sz="1600" dirty="0">
                <a:latin typeface="Meiryo UI" panose="020B0604030504040204" pitchFamily="50" charset="-128"/>
                <a:ea typeface="Meiryo UI" panose="020B0604030504040204" pitchFamily="50" charset="-128"/>
              </a:rPr>
              <a:t>B5</a:t>
            </a:r>
            <a:r>
              <a:rPr lang="ja-JP" altLang="en-US" sz="1600" dirty="0">
                <a:latin typeface="Meiryo UI" panose="020B0604030504040204" pitchFamily="50" charset="-128"/>
                <a:ea typeface="Meiryo UI" panose="020B0604030504040204" pitchFamily="50" charset="-128"/>
              </a:rPr>
              <a:t>サイズ・スタンド付き</a:t>
            </a:r>
            <a:r>
              <a:rPr lang="en-US" altLang="ja-JP" sz="1600" dirty="0">
                <a:latin typeface="Meiryo UI" panose="020B0604030504040204" pitchFamily="50" charset="-128"/>
                <a:ea typeface="Meiryo UI" panose="020B0604030504040204" pitchFamily="50" charset="-128"/>
              </a:rPr>
              <a:t>)</a:t>
            </a:r>
          </a:p>
          <a:p>
            <a:r>
              <a:rPr lang="ja-JP" altLang="en-US" sz="1600" dirty="0">
                <a:latin typeface="Meiryo UI" panose="020B0604030504040204" pitchFamily="50" charset="-128"/>
                <a:ea typeface="Meiryo UI" panose="020B0604030504040204" pitchFamily="50" charset="-128"/>
              </a:rPr>
              <a:t>　 　ポップサインはブースでの掲示などでブース誘致に活用いただけます。</a:t>
            </a:r>
          </a:p>
          <a:p>
            <a:pPr marL="171450" indent="-171450">
              <a:buFont typeface="Wingdings" panose="05000000000000000000" pitchFamily="2" charset="2"/>
              <a:buChar char="l"/>
            </a:pPr>
            <a:r>
              <a:rPr lang="ja-JP" altLang="en-US" sz="1600" dirty="0">
                <a:latin typeface="Meiryo UI" panose="020B0604030504040204" pitchFamily="50" charset="-128"/>
                <a:ea typeface="Meiryo UI" panose="020B0604030504040204" pitchFamily="50" charset="-128"/>
              </a:rPr>
              <a:t>　会場内モニター・パネル（ラウンジ等複数箇所設置予定）でファイナリスト一覧を掲示します。</a:t>
            </a:r>
            <a:endParaRPr lang="en-US" altLang="ja-JP" sz="1600" dirty="0">
              <a:latin typeface="Meiryo UI" panose="020B0604030504040204" pitchFamily="50" charset="-128"/>
              <a:ea typeface="Meiryo UI" panose="020B0604030504040204" pitchFamily="50" charset="-128"/>
            </a:endParaRPr>
          </a:p>
          <a:p>
            <a:pPr marL="171450" indent="-171450">
              <a:buFont typeface="Wingdings" panose="05000000000000000000" pitchFamily="2" charset="2"/>
              <a:buChar char="l"/>
            </a:pPr>
            <a:r>
              <a:rPr lang="ja-JP" altLang="en-US" sz="1600" dirty="0">
                <a:latin typeface="Meiryo UI" panose="020B0604030504040204" pitchFamily="50" charset="-128"/>
                <a:ea typeface="Meiryo UI" panose="020B0604030504040204" pitchFamily="50" charset="-128"/>
              </a:rPr>
              <a:t>　カオスマップを作成し、公式サイトで公開・会場内パネルにて掲示します。（ファイナリスト企業のみ）</a:t>
            </a:r>
            <a:endParaRPr lang="en-US" altLang="ja-JP" sz="1600" dirty="0">
              <a:latin typeface="Meiryo UI" panose="020B0604030504040204" pitchFamily="50" charset="-128"/>
              <a:ea typeface="Meiryo UI" panose="020B0604030504040204" pitchFamily="50" charset="-128"/>
            </a:endParaRPr>
          </a:p>
          <a:p>
            <a:endParaRPr lang="en-US" altLang="ja-JP" sz="400" dirty="0">
              <a:latin typeface="Meiryo UI" panose="020B0604030504040204" pitchFamily="50" charset="-128"/>
              <a:ea typeface="Meiryo UI" panose="020B0604030504040204" pitchFamily="50" charset="-128"/>
            </a:endParaRPr>
          </a:p>
          <a:p>
            <a:r>
              <a:rPr lang="ja-JP" altLang="en-US" sz="1600" b="1" dirty="0">
                <a:latin typeface="Meiryo UI" panose="020B0604030504040204" pitchFamily="50" charset="-128"/>
                <a:ea typeface="Meiryo UI" panose="020B0604030504040204" pitchFamily="50" charset="-128"/>
              </a:rPr>
              <a:t>～受賞企業決定（</a:t>
            </a:r>
            <a:r>
              <a:rPr lang="en-US" altLang="ja-JP" sz="1600" b="1" dirty="0">
                <a:latin typeface="Meiryo UI" panose="020B0604030504040204" pitchFamily="50" charset="-128"/>
                <a:ea typeface="Meiryo UI" panose="020B0604030504040204" pitchFamily="50" charset="-128"/>
              </a:rPr>
              <a:t>※6/10(</a:t>
            </a:r>
            <a:r>
              <a:rPr lang="ja-JP" altLang="en-US" sz="1600" b="1" dirty="0">
                <a:latin typeface="Meiryo UI" panose="020B0604030504040204" pitchFamily="50" charset="-128"/>
                <a:ea typeface="Meiryo UI" panose="020B0604030504040204" pitchFamily="50" charset="-128"/>
              </a:rPr>
              <a:t>水</a:t>
            </a:r>
            <a:r>
              <a:rPr lang="en-US" altLang="ja-JP" sz="1600" b="1" dirty="0">
                <a:latin typeface="Meiryo UI" panose="020B0604030504040204" pitchFamily="50" charset="-128"/>
                <a:ea typeface="Meiryo UI" panose="020B0604030504040204" pitchFamily="50" charset="-128"/>
              </a:rPr>
              <a:t>)</a:t>
            </a:r>
            <a:r>
              <a:rPr lang="ja-JP" altLang="en-US" sz="1600" b="1" dirty="0">
                <a:latin typeface="Meiryo UI" panose="020B0604030504040204" pitchFamily="50" charset="-128"/>
                <a:ea typeface="Meiryo UI" panose="020B0604030504040204" pitchFamily="50" charset="-128"/>
              </a:rPr>
              <a:t> 会期初日</a:t>
            </a:r>
            <a:r>
              <a:rPr lang="en-US" altLang="ja-JP" sz="1600" b="1" dirty="0">
                <a:latin typeface="Meiryo UI" panose="020B0604030504040204" pitchFamily="50" charset="-128"/>
                <a:ea typeface="Meiryo UI" panose="020B0604030504040204" pitchFamily="50" charset="-128"/>
              </a:rPr>
              <a:t>13</a:t>
            </a:r>
            <a:r>
              <a:rPr lang="ja-JP" altLang="en-US" sz="1600" b="1" dirty="0">
                <a:latin typeface="Meiryo UI" panose="020B0604030504040204" pitchFamily="50" charset="-128"/>
                <a:ea typeface="Meiryo UI" panose="020B0604030504040204" pitchFamily="50" charset="-128"/>
              </a:rPr>
              <a:t>時頃を予定）後～</a:t>
            </a:r>
            <a:endParaRPr lang="en-US" altLang="ja-JP" sz="1600" b="1" dirty="0">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l"/>
            </a:pPr>
            <a:r>
              <a:rPr lang="en-US" altLang="ja-JP" sz="1600" dirty="0">
                <a:latin typeface="Meiryo UI" panose="020B0604030504040204" pitchFamily="50" charset="-128"/>
                <a:ea typeface="Meiryo UI" panose="020B0604030504040204" pitchFamily="50" charset="-128"/>
              </a:rPr>
              <a:t>6/10(</a:t>
            </a:r>
            <a:r>
              <a:rPr lang="ja-JP" altLang="en-US" sz="1600" dirty="0">
                <a:latin typeface="Meiryo UI" panose="020B0604030504040204" pitchFamily="50" charset="-128"/>
                <a:ea typeface="Meiryo UI" panose="020B0604030504040204" pitchFamily="50" charset="-128"/>
              </a:rPr>
              <a:t>水</a:t>
            </a:r>
            <a:r>
              <a:rPr lang="en-US" altLang="ja-JP" sz="1600" dirty="0">
                <a:latin typeface="Meiryo UI" panose="020B0604030504040204" pitchFamily="50" charset="-128"/>
                <a:ea typeface="Meiryo UI" panose="020B0604030504040204" pitchFamily="50" charset="-128"/>
              </a:rPr>
              <a:t>) 13</a:t>
            </a:r>
            <a:r>
              <a:rPr lang="ja-JP" altLang="en-US" sz="1600" dirty="0">
                <a:latin typeface="Meiryo UI" panose="020B0604030504040204" pitchFamily="50" charset="-128"/>
                <a:ea typeface="Meiryo UI" panose="020B0604030504040204" pitchFamily="50" charset="-128"/>
              </a:rPr>
              <a:t>時頃より、受賞企業の各社ブースにて、表彰式を行います。</a:t>
            </a:r>
            <a:endParaRPr lang="en-US" altLang="ja-JP" sz="1600" dirty="0">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l"/>
            </a:pPr>
            <a:r>
              <a:rPr lang="ja-JP" altLang="en-US" sz="1600" dirty="0">
                <a:latin typeface="Meiryo UI" panose="020B0604030504040204" pitchFamily="50" charset="-128"/>
                <a:ea typeface="Meiryo UI" panose="020B0604030504040204" pitchFamily="50" charset="-128"/>
              </a:rPr>
              <a:t>公式サイトに受賞企業一覧を掲載します。</a:t>
            </a:r>
            <a:endParaRPr lang="en-US" altLang="ja-JP" sz="1600" dirty="0">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l"/>
            </a:pPr>
            <a:r>
              <a:rPr lang="ja-JP" altLang="en-US" sz="1600" dirty="0">
                <a:latin typeface="Meiryo UI" panose="020B0604030504040204" pitchFamily="50" charset="-128"/>
                <a:ea typeface="Meiryo UI" panose="020B0604030504040204" pitchFamily="50" charset="-128"/>
              </a:rPr>
              <a:t>受賞企業には、受賞ロゴのシールをお渡しします。</a:t>
            </a:r>
            <a:endParaRPr lang="en-US" altLang="ja-JP" sz="1600" dirty="0">
              <a:latin typeface="Meiryo UI" panose="020B0604030504040204" pitchFamily="50" charset="-128"/>
              <a:ea typeface="Meiryo UI" panose="020B0604030504040204" pitchFamily="50" charset="-128"/>
            </a:endParaRPr>
          </a:p>
          <a:p>
            <a:r>
              <a:rPr lang="ja-JP" altLang="en-US" sz="1600">
                <a:latin typeface="Meiryo UI" panose="020B0604030504040204" pitchFamily="50" charset="-128"/>
                <a:ea typeface="Meiryo UI" panose="020B0604030504040204" pitchFamily="50" charset="-128"/>
              </a:rPr>
              <a:t>　　手のひら</a:t>
            </a:r>
            <a:r>
              <a:rPr lang="ja-JP" altLang="en-US" sz="1600" dirty="0">
                <a:latin typeface="Meiryo UI" panose="020B0604030504040204" pitchFamily="50" charset="-128"/>
                <a:ea typeface="Meiryo UI" panose="020B0604030504040204" pitchFamily="50" charset="-128"/>
              </a:rPr>
              <a:t>サイズとなっており、受賞製品への貼付などで、更なるブース誘致に活用いただけます。</a:t>
            </a:r>
            <a:endParaRPr lang="en-US" altLang="ja-JP" sz="1600" dirty="0">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l"/>
            </a:pPr>
            <a:r>
              <a:rPr lang="ja-JP" altLang="en-US" sz="1600" dirty="0">
                <a:latin typeface="Meiryo UI" panose="020B0604030504040204" pitchFamily="50" charset="-128"/>
                <a:ea typeface="Meiryo UI" panose="020B0604030504040204" pitchFamily="50" charset="-128"/>
              </a:rPr>
              <a:t>各メディアに向けて審査結果に関するプレスリリースを配信します。　</a:t>
            </a:r>
            <a:endParaRPr lang="en-US" altLang="ja-JP" sz="1600" dirty="0">
              <a:latin typeface="Meiryo UI" panose="020B0604030504040204" pitchFamily="50" charset="-128"/>
              <a:ea typeface="Meiryo UI" panose="020B0604030504040204" pitchFamily="50" charset="-128"/>
            </a:endParaRPr>
          </a:p>
          <a:p>
            <a:pPr marL="285750" indent="-285750">
              <a:buFont typeface="Wingdings" panose="05000000000000000000" pitchFamily="2" charset="2"/>
              <a:buChar char="l"/>
            </a:pPr>
            <a:r>
              <a:rPr lang="ja-JP" altLang="en-US" sz="1600" dirty="0">
                <a:latin typeface="Meiryo UI" panose="020B0604030504040204" pitchFamily="50" charset="-128"/>
                <a:ea typeface="Meiryo UI" panose="020B0604030504040204" pitchFamily="50" charset="-128"/>
              </a:rPr>
              <a:t>ファイナリスト製品の中でも、特に審査員の印象に残った製品・サービスに関しましては、</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審査委員会による展示会場内セミナー（会期</a:t>
            </a:r>
            <a:r>
              <a:rPr lang="en-US" altLang="ja-JP" sz="1600" dirty="0">
                <a:latin typeface="Meiryo UI" panose="020B0604030504040204" pitchFamily="50" charset="-128"/>
                <a:ea typeface="Meiryo UI" panose="020B0604030504040204" pitchFamily="50" charset="-128"/>
              </a:rPr>
              <a:t>2, 3</a:t>
            </a:r>
            <a:r>
              <a:rPr lang="ja-JP" altLang="en-US" sz="1600" dirty="0">
                <a:latin typeface="Meiryo UI" panose="020B0604030504040204" pitchFamily="50" charset="-128"/>
                <a:ea typeface="Meiryo UI" panose="020B0604030504040204" pitchFamily="50" charset="-128"/>
              </a:rPr>
              <a:t>日目予定）で紹介させていただきます。</a:t>
            </a:r>
            <a:endParaRPr lang="en-US" altLang="ja-JP" sz="1600" dirty="0">
              <a:latin typeface="Meiryo UI" panose="020B0604030504040204" pitchFamily="50" charset="-128"/>
              <a:ea typeface="Meiryo UI" panose="020B0604030504040204" pitchFamily="50" charset="-128"/>
            </a:endParaRPr>
          </a:p>
        </p:txBody>
      </p:sp>
      <p:grpSp>
        <p:nvGrpSpPr>
          <p:cNvPr id="12" name="グループ化 11">
            <a:extLst>
              <a:ext uri="{FF2B5EF4-FFF2-40B4-BE49-F238E27FC236}">
                <a16:creationId xmlns:a16="http://schemas.microsoft.com/office/drawing/2014/main" id="{5509BDA8-D8D9-4E7C-6C6D-1D688DB59AA9}"/>
              </a:ext>
            </a:extLst>
          </p:cNvPr>
          <p:cNvGrpSpPr/>
          <p:nvPr/>
        </p:nvGrpSpPr>
        <p:grpSpPr>
          <a:xfrm>
            <a:off x="328242" y="785278"/>
            <a:ext cx="1440000" cy="1008000"/>
            <a:chOff x="523579" y="2570939"/>
            <a:chExt cx="1440000" cy="1008000"/>
          </a:xfrm>
          <a:solidFill>
            <a:srgbClr val="0070C0"/>
          </a:solidFill>
        </p:grpSpPr>
        <p:sp>
          <p:nvSpPr>
            <p:cNvPr id="6" name="矢印: 五方向 5">
              <a:extLst>
                <a:ext uri="{FF2B5EF4-FFF2-40B4-BE49-F238E27FC236}">
                  <a16:creationId xmlns:a16="http://schemas.microsoft.com/office/drawing/2014/main" id="{02290350-C924-536C-A4CE-AACA7FAF4D34}"/>
                </a:ext>
              </a:extLst>
            </p:cNvPr>
            <p:cNvSpPr/>
            <p:nvPr/>
          </p:nvSpPr>
          <p:spPr>
            <a:xfrm rot="5400000">
              <a:off x="739579" y="2354939"/>
              <a:ext cx="1008000" cy="1440000"/>
            </a:xfrm>
            <a:prstGeom prst="homePlate">
              <a:avLst>
                <a:gd name="adj" fmla="val 27698"/>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 name="テキスト ボックス 3">
              <a:extLst>
                <a:ext uri="{FF2B5EF4-FFF2-40B4-BE49-F238E27FC236}">
                  <a16:creationId xmlns:a16="http://schemas.microsoft.com/office/drawing/2014/main" id="{7A723E35-B84E-1E76-9B0A-59BBE98BED2A}"/>
                </a:ext>
              </a:extLst>
            </p:cNvPr>
            <p:cNvSpPr txBox="1"/>
            <p:nvPr/>
          </p:nvSpPr>
          <p:spPr>
            <a:xfrm>
              <a:off x="595579" y="2709886"/>
              <a:ext cx="1296000" cy="576000"/>
            </a:xfrm>
            <a:prstGeom prst="rect">
              <a:avLst/>
            </a:prstGeom>
            <a:grpFill/>
          </p:spPr>
          <p:txBody>
            <a:bodyPr wrap="square" rtlCol="0">
              <a:spAutoFit/>
            </a:bodyPr>
            <a:lstStyle/>
            <a:p>
              <a:pPr algn="ctr"/>
              <a:r>
                <a:rPr lang="ja-JP" altLang="en-US" sz="4000" b="1" baseline="30000" dirty="0">
                  <a:solidFill>
                    <a:schemeClr val="bg1"/>
                  </a:solidFill>
                  <a:latin typeface="Meiryo UI" panose="020B0604030504040204" pitchFamily="50" charset="-128"/>
                  <a:ea typeface="Meiryo UI" panose="020B0604030504040204" pitchFamily="50" charset="-128"/>
                </a:rPr>
                <a:t>会期前</a:t>
              </a:r>
              <a:endParaRPr kumimoji="1" lang="ja-JP" altLang="en-US" sz="8800" b="1" dirty="0">
                <a:solidFill>
                  <a:schemeClr val="bg1"/>
                </a:solidFill>
                <a:latin typeface="Meiryo UI" panose="020B0604030504040204" pitchFamily="50" charset="-128"/>
                <a:ea typeface="Meiryo UI" panose="020B0604030504040204" pitchFamily="50" charset="-128"/>
              </a:endParaRPr>
            </a:p>
          </p:txBody>
        </p:sp>
      </p:grpSp>
      <p:sp>
        <p:nvSpPr>
          <p:cNvPr id="7" name="テキスト ボックス 6">
            <a:extLst>
              <a:ext uri="{FF2B5EF4-FFF2-40B4-BE49-F238E27FC236}">
                <a16:creationId xmlns:a16="http://schemas.microsoft.com/office/drawing/2014/main" id="{9FAE1E20-F85F-417A-4DA0-6F3128E03418}"/>
              </a:ext>
            </a:extLst>
          </p:cNvPr>
          <p:cNvSpPr txBox="1"/>
          <p:nvPr/>
        </p:nvSpPr>
        <p:spPr>
          <a:xfrm>
            <a:off x="1878425" y="852451"/>
            <a:ext cx="8027999" cy="830997"/>
          </a:xfrm>
          <a:prstGeom prst="rect">
            <a:avLst/>
          </a:prstGeom>
          <a:noFill/>
        </p:spPr>
        <p:txBody>
          <a:bodyPr wrap="square" rtlCol="0">
            <a:spAutoFit/>
          </a:bodyPr>
          <a:lstStyle/>
          <a:p>
            <a:r>
              <a:rPr lang="ja-JP" altLang="en-US" sz="1600" dirty="0">
                <a:latin typeface="Meiryo UI" panose="020B0604030504040204" pitchFamily="50" charset="-128"/>
                <a:ea typeface="Meiryo UI" panose="020B0604030504040204" pitchFamily="50" charset="-128"/>
              </a:rPr>
              <a:t>公式サイト内にアワード特設ページを作成し、エントリー一覧・ファイナリスト一覧を公開します。</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（エントリーのみで公式サイト内での掲載箇所が</a:t>
            </a:r>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つ増えます。）</a:t>
            </a:r>
            <a:endParaRPr lang="en-US" altLang="ja-JP" sz="1600" dirty="0">
              <a:latin typeface="Meiryo UI" panose="020B0604030504040204" pitchFamily="50" charset="-128"/>
              <a:ea typeface="Meiryo UI" panose="020B0604030504040204" pitchFamily="50" charset="-128"/>
            </a:endParaRPr>
          </a:p>
          <a:p>
            <a:pPr>
              <a:lnSpc>
                <a:spcPct val="100000"/>
              </a:lnSpc>
            </a:pPr>
            <a:r>
              <a:rPr lang="en-US" altLang="ja-JP" sz="1600" dirty="0">
                <a:latin typeface="Meiryo UI" panose="020B0604030504040204" pitchFamily="50" charset="-128"/>
                <a:ea typeface="Meiryo UI" panose="020B0604030504040204" pitchFamily="50" charset="-128"/>
              </a:rPr>
              <a:t>※2025</a:t>
            </a:r>
            <a:r>
              <a:rPr lang="ja-JP" altLang="en-US" sz="1600" dirty="0">
                <a:latin typeface="Meiryo UI" panose="020B0604030504040204" pitchFamily="50" charset="-128"/>
                <a:ea typeface="Meiryo UI" panose="020B0604030504040204" pitchFamily="50" charset="-128"/>
              </a:rPr>
              <a:t>年度参考</a:t>
            </a:r>
            <a:r>
              <a:rPr lang="en-US" altLang="ja-JP" sz="1600" dirty="0">
                <a:latin typeface="Meiryo UI" panose="020B0604030504040204" pitchFamily="50" charset="-128"/>
                <a:ea typeface="Meiryo UI" panose="020B0604030504040204" pitchFamily="50" charset="-128"/>
              </a:rPr>
              <a:t>URL</a:t>
            </a: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hlinkClick r:id="rId2"/>
              </a:rPr>
              <a:t>https://f2ff.jp/2025/interop/award/entry/</a:t>
            </a:r>
            <a:endParaRPr lang="en-US" altLang="ja-JP" sz="1600" dirty="0">
              <a:latin typeface="Meiryo UI" panose="020B0604030504040204" pitchFamily="50" charset="-128"/>
              <a:ea typeface="Meiryo UI" panose="020B0604030504040204" pitchFamily="50" charset="-128"/>
            </a:endParaRPr>
          </a:p>
        </p:txBody>
      </p:sp>
      <p:sp>
        <p:nvSpPr>
          <p:cNvPr id="13" name="正方形/長方形 12">
            <a:extLst>
              <a:ext uri="{FF2B5EF4-FFF2-40B4-BE49-F238E27FC236}">
                <a16:creationId xmlns:a16="http://schemas.microsoft.com/office/drawing/2014/main" id="{3DB04366-8258-68FE-6443-B81F6DD665B8}"/>
              </a:ext>
            </a:extLst>
          </p:cNvPr>
          <p:cNvSpPr/>
          <p:nvPr/>
        </p:nvSpPr>
        <p:spPr>
          <a:xfrm>
            <a:off x="1878426" y="784838"/>
            <a:ext cx="10080000" cy="936000"/>
          </a:xfrm>
          <a:prstGeom prst="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0" name="グループ化 19">
            <a:extLst>
              <a:ext uri="{FF2B5EF4-FFF2-40B4-BE49-F238E27FC236}">
                <a16:creationId xmlns:a16="http://schemas.microsoft.com/office/drawing/2014/main" id="{F2516F10-E3D1-7809-4BEE-9F533658FB07}"/>
              </a:ext>
            </a:extLst>
          </p:cNvPr>
          <p:cNvGrpSpPr/>
          <p:nvPr/>
        </p:nvGrpSpPr>
        <p:grpSpPr>
          <a:xfrm>
            <a:off x="328242" y="5429775"/>
            <a:ext cx="1440000" cy="1008000"/>
            <a:chOff x="523579" y="2570939"/>
            <a:chExt cx="1440000" cy="1008000"/>
          </a:xfrm>
        </p:grpSpPr>
        <p:sp>
          <p:nvSpPr>
            <p:cNvPr id="21" name="矢印: 五方向 20">
              <a:extLst>
                <a:ext uri="{FF2B5EF4-FFF2-40B4-BE49-F238E27FC236}">
                  <a16:creationId xmlns:a16="http://schemas.microsoft.com/office/drawing/2014/main" id="{F4635823-D494-1FC5-B3D3-5F9DD47905B0}"/>
                </a:ext>
              </a:extLst>
            </p:cNvPr>
            <p:cNvSpPr/>
            <p:nvPr/>
          </p:nvSpPr>
          <p:spPr>
            <a:xfrm rot="5400000">
              <a:off x="739579" y="2354939"/>
              <a:ext cx="1008000" cy="1440000"/>
            </a:xfrm>
            <a:prstGeom prst="homePlate">
              <a:avLst>
                <a:gd name="adj" fmla="val 27698"/>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2" name="テキスト ボックス 21">
              <a:extLst>
                <a:ext uri="{FF2B5EF4-FFF2-40B4-BE49-F238E27FC236}">
                  <a16:creationId xmlns:a16="http://schemas.microsoft.com/office/drawing/2014/main" id="{9E8B0BB5-74BD-3D6D-568D-054E0989947A}"/>
                </a:ext>
              </a:extLst>
            </p:cNvPr>
            <p:cNvSpPr txBox="1"/>
            <p:nvPr/>
          </p:nvSpPr>
          <p:spPr>
            <a:xfrm>
              <a:off x="595579" y="2709886"/>
              <a:ext cx="1296000" cy="707886"/>
            </a:xfrm>
            <a:prstGeom prst="rect">
              <a:avLst/>
            </a:prstGeom>
            <a:noFill/>
          </p:spPr>
          <p:txBody>
            <a:bodyPr wrap="square" rtlCol="0">
              <a:spAutoFit/>
            </a:bodyPr>
            <a:lstStyle/>
            <a:p>
              <a:pPr algn="ctr"/>
              <a:r>
                <a:rPr lang="ja-JP" altLang="en-US" sz="4000" b="1" baseline="30000" dirty="0">
                  <a:solidFill>
                    <a:schemeClr val="bg1"/>
                  </a:solidFill>
                  <a:latin typeface="Meiryo UI" panose="020B0604030504040204" pitchFamily="50" charset="-128"/>
                  <a:ea typeface="Meiryo UI" panose="020B0604030504040204" pitchFamily="50" charset="-128"/>
                </a:rPr>
                <a:t>会期後</a:t>
              </a:r>
              <a:endParaRPr kumimoji="1" lang="ja-JP" altLang="en-US" sz="8800" b="1" dirty="0">
                <a:solidFill>
                  <a:schemeClr val="bg1"/>
                </a:solidFill>
                <a:latin typeface="Meiryo UI" panose="020B0604030504040204" pitchFamily="50" charset="-128"/>
                <a:ea typeface="Meiryo UI" panose="020B0604030504040204" pitchFamily="50" charset="-128"/>
              </a:endParaRPr>
            </a:p>
          </p:txBody>
        </p:sp>
      </p:grpSp>
      <p:grpSp>
        <p:nvGrpSpPr>
          <p:cNvPr id="26" name="グループ化 25">
            <a:extLst>
              <a:ext uri="{FF2B5EF4-FFF2-40B4-BE49-F238E27FC236}">
                <a16:creationId xmlns:a16="http://schemas.microsoft.com/office/drawing/2014/main" id="{814598FB-101B-C3F2-849D-F32935127B3C}"/>
              </a:ext>
            </a:extLst>
          </p:cNvPr>
          <p:cNvGrpSpPr/>
          <p:nvPr/>
        </p:nvGrpSpPr>
        <p:grpSpPr>
          <a:xfrm>
            <a:off x="328242" y="1961159"/>
            <a:ext cx="1440000" cy="3322650"/>
            <a:chOff x="523579" y="2570939"/>
            <a:chExt cx="1440000" cy="1008000"/>
          </a:xfrm>
          <a:solidFill>
            <a:srgbClr val="0070C0"/>
          </a:solidFill>
        </p:grpSpPr>
        <p:sp>
          <p:nvSpPr>
            <p:cNvPr id="27" name="矢印: 五方向 26">
              <a:extLst>
                <a:ext uri="{FF2B5EF4-FFF2-40B4-BE49-F238E27FC236}">
                  <a16:creationId xmlns:a16="http://schemas.microsoft.com/office/drawing/2014/main" id="{CC2001AE-B717-C7AF-0000-39FAAC4BD2CD}"/>
                </a:ext>
              </a:extLst>
            </p:cNvPr>
            <p:cNvSpPr/>
            <p:nvPr/>
          </p:nvSpPr>
          <p:spPr>
            <a:xfrm rot="5400000">
              <a:off x="739579" y="2354939"/>
              <a:ext cx="1008000" cy="1440000"/>
            </a:xfrm>
            <a:prstGeom prst="homePlate">
              <a:avLst>
                <a:gd name="adj" fmla="val 27698"/>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8" name="テキスト ボックス 27">
              <a:extLst>
                <a:ext uri="{FF2B5EF4-FFF2-40B4-BE49-F238E27FC236}">
                  <a16:creationId xmlns:a16="http://schemas.microsoft.com/office/drawing/2014/main" id="{3FEC2140-8946-71F7-6E99-B0D0E7089A79}"/>
                </a:ext>
              </a:extLst>
            </p:cNvPr>
            <p:cNvSpPr txBox="1"/>
            <p:nvPr/>
          </p:nvSpPr>
          <p:spPr>
            <a:xfrm>
              <a:off x="595579" y="2967562"/>
              <a:ext cx="1296000" cy="174742"/>
            </a:xfrm>
            <a:prstGeom prst="rect">
              <a:avLst/>
            </a:prstGeom>
            <a:grpFill/>
          </p:spPr>
          <p:txBody>
            <a:bodyPr wrap="square" rtlCol="0">
              <a:spAutoFit/>
            </a:bodyPr>
            <a:lstStyle/>
            <a:p>
              <a:pPr algn="ctr"/>
              <a:r>
                <a:rPr lang="ja-JP" altLang="en-US" sz="4000" b="1" baseline="30000" dirty="0">
                  <a:solidFill>
                    <a:schemeClr val="bg1"/>
                  </a:solidFill>
                  <a:latin typeface="Meiryo UI" panose="020B0604030504040204" pitchFamily="50" charset="-128"/>
                  <a:ea typeface="Meiryo UI" panose="020B0604030504040204" pitchFamily="50" charset="-128"/>
                </a:rPr>
                <a:t>会期中</a:t>
              </a:r>
              <a:endParaRPr kumimoji="1" lang="ja-JP" altLang="en-US" sz="8800" b="1" dirty="0">
                <a:solidFill>
                  <a:schemeClr val="bg1"/>
                </a:solidFill>
                <a:latin typeface="Meiryo UI" panose="020B0604030504040204" pitchFamily="50" charset="-128"/>
                <a:ea typeface="Meiryo UI" panose="020B0604030504040204" pitchFamily="50" charset="-128"/>
              </a:endParaRPr>
            </a:p>
          </p:txBody>
        </p:sp>
      </p:grpSp>
      <p:sp>
        <p:nvSpPr>
          <p:cNvPr id="30" name="テキスト ボックス 29">
            <a:extLst>
              <a:ext uri="{FF2B5EF4-FFF2-40B4-BE49-F238E27FC236}">
                <a16:creationId xmlns:a16="http://schemas.microsoft.com/office/drawing/2014/main" id="{7F9CE38F-D62E-41D3-BF80-1E448831CE89}"/>
              </a:ext>
            </a:extLst>
          </p:cNvPr>
          <p:cNvSpPr txBox="1"/>
          <p:nvPr/>
        </p:nvSpPr>
        <p:spPr>
          <a:xfrm>
            <a:off x="1878426" y="5620498"/>
            <a:ext cx="7166078" cy="338554"/>
          </a:xfrm>
          <a:prstGeom prst="rect">
            <a:avLst/>
          </a:prstGeom>
          <a:noFill/>
        </p:spPr>
        <p:txBody>
          <a:bodyPr wrap="square" rtlCol="0">
            <a:spAutoFit/>
          </a:bodyPr>
          <a:lstStyle/>
          <a:p>
            <a:r>
              <a:rPr lang="ja-JP" altLang="en-US" sz="1600" dirty="0">
                <a:latin typeface="Meiryo UI" panose="020B0604030504040204" pitchFamily="50" charset="-128"/>
                <a:ea typeface="Meiryo UI" panose="020B0604030504040204" pitchFamily="50" charset="-128"/>
              </a:rPr>
              <a:t>受賞企業には、受賞を記念したトロフィー（ガラス盾）を後日贈呈します。</a:t>
            </a:r>
            <a:endParaRPr lang="en-US" altLang="ja-JP" sz="1600" dirty="0">
              <a:latin typeface="Meiryo UI" panose="020B0604030504040204" pitchFamily="50" charset="-128"/>
              <a:ea typeface="Meiryo UI" panose="020B0604030504040204" pitchFamily="50" charset="-128"/>
            </a:endParaRPr>
          </a:p>
        </p:txBody>
      </p:sp>
      <p:sp>
        <p:nvSpPr>
          <p:cNvPr id="31" name="正方形/長方形 30">
            <a:extLst>
              <a:ext uri="{FF2B5EF4-FFF2-40B4-BE49-F238E27FC236}">
                <a16:creationId xmlns:a16="http://schemas.microsoft.com/office/drawing/2014/main" id="{36161837-453B-9F35-38AC-D88CAC20EA52}"/>
              </a:ext>
            </a:extLst>
          </p:cNvPr>
          <p:cNvSpPr/>
          <p:nvPr/>
        </p:nvSpPr>
        <p:spPr>
          <a:xfrm>
            <a:off x="1878426" y="5429775"/>
            <a:ext cx="10080000" cy="720000"/>
          </a:xfrm>
          <a:prstGeom prst="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id="{4CC22761-A6A5-D5F4-BD47-C1E26E307A54}"/>
              </a:ext>
            </a:extLst>
          </p:cNvPr>
          <p:cNvSpPr/>
          <p:nvPr/>
        </p:nvSpPr>
        <p:spPr>
          <a:xfrm>
            <a:off x="1878426" y="1958051"/>
            <a:ext cx="10080000" cy="3060000"/>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テキスト ボックス 33">
            <a:extLst>
              <a:ext uri="{FF2B5EF4-FFF2-40B4-BE49-F238E27FC236}">
                <a16:creationId xmlns:a16="http://schemas.microsoft.com/office/drawing/2014/main" id="{24E56EC1-DAD1-52E6-015D-B25D61D4E058}"/>
              </a:ext>
            </a:extLst>
          </p:cNvPr>
          <p:cNvSpPr txBox="1"/>
          <p:nvPr/>
        </p:nvSpPr>
        <p:spPr>
          <a:xfrm>
            <a:off x="5057896" y="6186609"/>
            <a:ext cx="6900530" cy="307777"/>
          </a:xfrm>
          <a:prstGeom prst="rect">
            <a:avLst/>
          </a:prstGeom>
          <a:noFill/>
        </p:spPr>
        <p:txBody>
          <a:bodyPr wrap="square">
            <a:spAutoFit/>
          </a:bodyPr>
          <a:lstStyle/>
          <a:p>
            <a:pPr algn="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内容は変更する場合がございます。</a:t>
            </a:r>
            <a:endParaRPr lang="ja-JP" altLang="en-US" sz="1400" dirty="0"/>
          </a:p>
        </p:txBody>
      </p:sp>
    </p:spTree>
    <p:extLst>
      <p:ext uri="{BB962C8B-B14F-4D97-AF65-F5344CB8AC3E}">
        <p14:creationId xmlns:p14="http://schemas.microsoft.com/office/powerpoint/2010/main" val="1679831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D0098-ED76-7CF7-B526-4665679DDAC2}"/>
            </a:ext>
          </a:extLst>
        </p:cNvPr>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477761F3-061A-0F77-BE21-40C90B80FF18}"/>
              </a:ext>
            </a:extLst>
          </p:cNvPr>
          <p:cNvSpPr txBox="1"/>
          <p:nvPr/>
        </p:nvSpPr>
        <p:spPr>
          <a:xfrm>
            <a:off x="-1" y="0"/>
            <a:ext cx="9720000" cy="646331"/>
          </a:xfrm>
          <a:prstGeom prst="rect">
            <a:avLst/>
          </a:prstGeom>
          <a:noFill/>
        </p:spPr>
        <p:txBody>
          <a:bodyPr wrap="square" rtlCol="0">
            <a:spAutoFit/>
          </a:bodyPr>
          <a:lstStyle/>
          <a:p>
            <a:r>
              <a:rPr lang="ja-JP" altLang="en-US" sz="3600" b="1" baseline="30000" dirty="0">
                <a:solidFill>
                  <a:schemeClr val="bg1"/>
                </a:solidFill>
                <a:latin typeface="Meiryo UI" panose="020B0604030504040204" pitchFamily="50" charset="-128"/>
                <a:ea typeface="Meiryo UI" panose="020B0604030504040204" pitchFamily="50" charset="-128"/>
              </a:rPr>
              <a:t>　　　</a:t>
            </a:r>
            <a:r>
              <a:rPr lang="en-US" altLang="ja-JP" sz="3600" b="1" baseline="30000" dirty="0">
                <a:solidFill>
                  <a:schemeClr val="bg1"/>
                </a:solidFill>
                <a:latin typeface="Meiryo UI" panose="020B0604030504040204" pitchFamily="50" charset="-128"/>
                <a:ea typeface="Meiryo UI" panose="020B0604030504040204" pitchFamily="50" charset="-128"/>
              </a:rPr>
              <a:t>2</a:t>
            </a:r>
            <a:r>
              <a:rPr kumimoji="1" lang="ja-JP" altLang="en-US" sz="3600" b="1" baseline="30000" dirty="0">
                <a:solidFill>
                  <a:schemeClr val="bg1"/>
                </a:solidFill>
                <a:latin typeface="Meiryo UI" panose="020B0604030504040204" pitchFamily="50" charset="-128"/>
                <a:ea typeface="Meiryo UI" panose="020B0604030504040204" pitchFamily="50" charset="-128"/>
              </a:rPr>
              <a:t>．エントリーメリット・各種露出について</a:t>
            </a:r>
            <a:endParaRPr kumimoji="1" lang="ja-JP" altLang="en-US" sz="8000" b="1" dirty="0">
              <a:solidFill>
                <a:schemeClr val="bg1"/>
              </a:solidFill>
              <a:latin typeface="Meiryo UI" panose="020B0604030504040204" pitchFamily="50" charset="-128"/>
              <a:ea typeface="Meiryo UI" panose="020B0604030504040204" pitchFamily="50" charset="-128"/>
            </a:endParaRPr>
          </a:p>
        </p:txBody>
      </p:sp>
      <p:sp>
        <p:nvSpPr>
          <p:cNvPr id="34" name="テキスト ボックス 33">
            <a:extLst>
              <a:ext uri="{FF2B5EF4-FFF2-40B4-BE49-F238E27FC236}">
                <a16:creationId xmlns:a16="http://schemas.microsoft.com/office/drawing/2014/main" id="{9E91B669-D506-2246-6BA7-9ADC9D64E6C0}"/>
              </a:ext>
            </a:extLst>
          </p:cNvPr>
          <p:cNvSpPr txBox="1"/>
          <p:nvPr/>
        </p:nvSpPr>
        <p:spPr>
          <a:xfrm>
            <a:off x="5273894" y="6218229"/>
            <a:ext cx="6900530" cy="307777"/>
          </a:xfrm>
          <a:prstGeom prst="rect">
            <a:avLst/>
          </a:prstGeom>
          <a:noFill/>
        </p:spPr>
        <p:txBody>
          <a:bodyPr wrap="square">
            <a:spAutoFit/>
          </a:bodyPr>
          <a:lstStyle/>
          <a:p>
            <a:pPr algn="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特典内容は変更する場合がございます。</a:t>
            </a:r>
            <a:endParaRPr lang="ja-JP" altLang="en-US" sz="1400" dirty="0"/>
          </a:p>
        </p:txBody>
      </p:sp>
      <p:sp>
        <p:nvSpPr>
          <p:cNvPr id="11" name="テキスト ボックス 10">
            <a:extLst>
              <a:ext uri="{FF2B5EF4-FFF2-40B4-BE49-F238E27FC236}">
                <a16:creationId xmlns:a16="http://schemas.microsoft.com/office/drawing/2014/main" id="{DA2FF116-93B9-8509-2CFA-BE2C46D28248}"/>
              </a:ext>
            </a:extLst>
          </p:cNvPr>
          <p:cNvSpPr txBox="1"/>
          <p:nvPr/>
        </p:nvSpPr>
        <p:spPr>
          <a:xfrm>
            <a:off x="4958294" y="3648446"/>
            <a:ext cx="7216130" cy="646331"/>
          </a:xfrm>
          <a:prstGeom prst="rect">
            <a:avLst/>
          </a:prstGeom>
          <a:noFill/>
        </p:spPr>
        <p:txBody>
          <a:bodyPr wrap="square">
            <a:spAutoFit/>
          </a:bodyPr>
          <a:lstStyle/>
          <a:p>
            <a:r>
              <a:rPr lang="ja-JP" altLang="en-US" dirty="0">
                <a:latin typeface="Meiryo UI" panose="020B0604030504040204" pitchFamily="50" charset="-128"/>
                <a:ea typeface="Meiryo UI" panose="020B0604030504040204" pitchFamily="50" charset="-128"/>
              </a:rPr>
              <a:t>会期中、ノミネート企業のロゴをまとめたカオスマップや、</a:t>
            </a:r>
            <a:endParaRPr lang="en-US" altLang="ja-JP" dirty="0">
              <a:latin typeface="Meiryo UI" panose="020B0604030504040204" pitchFamily="50" charset="-128"/>
              <a:ea typeface="Meiryo UI" panose="020B0604030504040204" pitchFamily="50" charset="-128"/>
            </a:endParaRPr>
          </a:p>
          <a:p>
            <a:r>
              <a:rPr lang="ja-JP" altLang="en-US" dirty="0">
                <a:latin typeface="Meiryo UI" panose="020B0604030504040204" pitchFamily="50" charset="-128"/>
                <a:ea typeface="Meiryo UI" panose="020B0604030504040204" pitchFamily="50" charset="-128"/>
              </a:rPr>
              <a:t>ファイナリスト製品一覧を掲載したパネルを会場内数か所に設置します。</a:t>
            </a:r>
            <a:endParaRPr lang="ja-JP" altLang="en-US" dirty="0"/>
          </a:p>
        </p:txBody>
      </p:sp>
      <p:sp>
        <p:nvSpPr>
          <p:cNvPr id="18" name="テキスト ボックス 17">
            <a:extLst>
              <a:ext uri="{FF2B5EF4-FFF2-40B4-BE49-F238E27FC236}">
                <a16:creationId xmlns:a16="http://schemas.microsoft.com/office/drawing/2014/main" id="{4F8F8BBC-469A-01A4-68B4-96644C9E57D4}"/>
              </a:ext>
            </a:extLst>
          </p:cNvPr>
          <p:cNvSpPr txBox="1"/>
          <p:nvPr/>
        </p:nvSpPr>
        <p:spPr>
          <a:xfrm>
            <a:off x="4304969" y="5771842"/>
            <a:ext cx="4597001" cy="646331"/>
          </a:xfrm>
          <a:prstGeom prst="rect">
            <a:avLst/>
          </a:prstGeom>
          <a:noFill/>
        </p:spPr>
        <p:txBody>
          <a:bodyPr wrap="square">
            <a:spAutoFit/>
          </a:bodyPr>
          <a:lstStyle/>
          <a:p>
            <a:r>
              <a:rPr lang="ja-JP" altLang="en-US" dirty="0">
                <a:latin typeface="Meiryo UI" panose="020B0604030504040204" pitchFamily="50" charset="-128"/>
                <a:ea typeface="Meiryo UI" panose="020B0604030504040204" pitchFamily="50" charset="-128"/>
              </a:rPr>
              <a:t>受賞企業には受賞ロゴシールをお渡しします。</a:t>
            </a:r>
            <a:endParaRPr lang="en-US" altLang="ja-JP" dirty="0">
              <a:latin typeface="Meiryo UI" panose="020B0604030504040204" pitchFamily="50" charset="-128"/>
              <a:ea typeface="Meiryo UI" panose="020B0604030504040204" pitchFamily="50" charset="-128"/>
            </a:endParaRPr>
          </a:p>
          <a:p>
            <a:r>
              <a:rPr lang="ja-JP" altLang="en-US" dirty="0">
                <a:latin typeface="Meiryo UI" panose="020B0604030504040204" pitchFamily="50" charset="-128"/>
                <a:ea typeface="Meiryo UI" panose="020B0604030504040204" pitchFamily="50" charset="-128"/>
              </a:rPr>
              <a:t>受賞製品への貼り付けが可能です。</a:t>
            </a:r>
            <a:endParaRPr lang="ja-JP" altLang="en-US" dirty="0"/>
          </a:p>
        </p:txBody>
      </p:sp>
      <p:pic>
        <p:nvPicPr>
          <p:cNvPr id="15" name="図 14" descr="グラフィカル ユーザー インターフェイス, アプリケーション&#10;&#10;AI によって生成されたコンテンツは間違っている可能性があります。">
            <a:extLst>
              <a:ext uri="{FF2B5EF4-FFF2-40B4-BE49-F238E27FC236}">
                <a16:creationId xmlns:a16="http://schemas.microsoft.com/office/drawing/2014/main" id="{E16D4CB2-F347-34E3-246C-A4E089EA28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637" y="680591"/>
            <a:ext cx="2682535" cy="2880000"/>
          </a:xfrm>
          <a:prstGeom prst="rect">
            <a:avLst/>
          </a:prstGeom>
          <a:ln>
            <a:solidFill>
              <a:schemeClr val="tx1"/>
            </a:solidFill>
          </a:ln>
        </p:spPr>
      </p:pic>
      <p:sp>
        <p:nvSpPr>
          <p:cNvPr id="24" name="テキスト ボックス 23">
            <a:extLst>
              <a:ext uri="{FF2B5EF4-FFF2-40B4-BE49-F238E27FC236}">
                <a16:creationId xmlns:a16="http://schemas.microsoft.com/office/drawing/2014/main" id="{AFA5B081-7D9A-0B20-F0DB-3DB7E9EF5D06}"/>
              </a:ext>
            </a:extLst>
          </p:cNvPr>
          <p:cNvSpPr txBox="1"/>
          <p:nvPr/>
        </p:nvSpPr>
        <p:spPr>
          <a:xfrm>
            <a:off x="115871" y="3648446"/>
            <a:ext cx="4583039" cy="646331"/>
          </a:xfrm>
          <a:prstGeom prst="rect">
            <a:avLst/>
          </a:prstGeom>
          <a:noFill/>
        </p:spPr>
        <p:txBody>
          <a:bodyPr wrap="square">
            <a:spAutoFit/>
          </a:bodyPr>
          <a:lstStyle/>
          <a:p>
            <a:r>
              <a:rPr lang="ja-JP" altLang="en-US" sz="1800" dirty="0">
                <a:latin typeface="Meiryo UI" panose="020B0604030504040204" pitchFamily="50" charset="-128"/>
                <a:ea typeface="Meiryo UI" panose="020B0604030504040204" pitchFamily="50" charset="-128"/>
              </a:rPr>
              <a:t>公式サイト内に</a:t>
            </a:r>
            <a:r>
              <a:rPr lang="en-US" altLang="ja-JP" sz="1800" dirty="0">
                <a:latin typeface="Meiryo UI" panose="020B0604030504040204" pitchFamily="50" charset="-128"/>
                <a:ea typeface="Meiryo UI" panose="020B0604030504040204" pitchFamily="50" charset="-128"/>
              </a:rPr>
              <a:t>Award</a:t>
            </a:r>
            <a:r>
              <a:rPr lang="ja-JP" altLang="en-US" sz="1800" dirty="0">
                <a:latin typeface="Meiryo UI" panose="020B0604030504040204" pitchFamily="50" charset="-128"/>
                <a:ea typeface="Meiryo UI" panose="020B0604030504040204" pitchFamily="50" charset="-128"/>
              </a:rPr>
              <a:t>特設ページを作成し</a:t>
            </a:r>
            <a:endParaRPr lang="en-US" altLang="ja-JP" sz="1800" dirty="0">
              <a:latin typeface="Meiryo UI" panose="020B0604030504040204" pitchFamily="50" charset="-128"/>
              <a:ea typeface="Meiryo UI" panose="020B0604030504040204" pitchFamily="50" charset="-128"/>
            </a:endParaRPr>
          </a:p>
          <a:p>
            <a:r>
              <a:rPr lang="ja-JP" altLang="en-US" sz="1800" dirty="0">
                <a:latin typeface="Meiryo UI" panose="020B0604030504040204" pitchFamily="50" charset="-128"/>
                <a:ea typeface="Meiryo UI" panose="020B0604030504040204" pitchFamily="50" charset="-128"/>
              </a:rPr>
              <a:t>エントリー全社の製品名・概要文を掲載します。</a:t>
            </a:r>
            <a:endParaRPr lang="ja-JP" altLang="en-US" dirty="0"/>
          </a:p>
        </p:txBody>
      </p:sp>
      <p:sp>
        <p:nvSpPr>
          <p:cNvPr id="40" name="テキスト ボックス 39">
            <a:extLst>
              <a:ext uri="{FF2B5EF4-FFF2-40B4-BE49-F238E27FC236}">
                <a16:creationId xmlns:a16="http://schemas.microsoft.com/office/drawing/2014/main" id="{974E6430-4A7D-5AAF-067D-9A7881294693}"/>
              </a:ext>
            </a:extLst>
          </p:cNvPr>
          <p:cNvSpPr txBox="1"/>
          <p:nvPr/>
        </p:nvSpPr>
        <p:spPr>
          <a:xfrm>
            <a:off x="115871" y="6046959"/>
            <a:ext cx="4136069" cy="369332"/>
          </a:xfrm>
          <a:prstGeom prst="rect">
            <a:avLst/>
          </a:prstGeom>
          <a:noFill/>
        </p:spPr>
        <p:txBody>
          <a:bodyPr wrap="none" rtlCol="0">
            <a:spAutoFit/>
          </a:bodyPr>
          <a:lstStyle/>
          <a:p>
            <a:r>
              <a:rPr kumimoji="1" lang="ja-JP" altLang="en-US" dirty="0">
                <a:latin typeface="Meiryo UI" panose="020B0604030504040204" pitchFamily="50" charset="-128"/>
                <a:ea typeface="Meiryo UI" panose="020B0604030504040204" pitchFamily="50" charset="-128"/>
              </a:rPr>
              <a:t>ノミネート企業にポップサインをお渡しします。</a:t>
            </a:r>
          </a:p>
        </p:txBody>
      </p:sp>
      <p:pic>
        <p:nvPicPr>
          <p:cNvPr id="10" name="図 9">
            <a:extLst>
              <a:ext uri="{FF2B5EF4-FFF2-40B4-BE49-F238E27FC236}">
                <a16:creationId xmlns:a16="http://schemas.microsoft.com/office/drawing/2014/main" id="{0FC1BEBD-5658-BFC0-0604-C3A23508B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511" y="1841384"/>
            <a:ext cx="4113399" cy="1421542"/>
          </a:xfrm>
          <a:prstGeom prst="rect">
            <a:avLst/>
          </a:prstGeom>
          <a:ln>
            <a:solidFill>
              <a:schemeClr val="tx1"/>
            </a:solidFill>
          </a:ln>
        </p:spPr>
      </p:pic>
      <p:pic>
        <p:nvPicPr>
          <p:cNvPr id="13" name="図 12">
            <a:extLst>
              <a:ext uri="{FF2B5EF4-FFF2-40B4-BE49-F238E27FC236}">
                <a16:creationId xmlns:a16="http://schemas.microsoft.com/office/drawing/2014/main" id="{9CB10A0E-E656-EC59-C4B1-D49439BE01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9244" y="1076862"/>
            <a:ext cx="3172250" cy="2524183"/>
          </a:xfrm>
          <a:prstGeom prst="rect">
            <a:avLst/>
          </a:prstGeom>
          <a:ln>
            <a:solidFill>
              <a:srgbClr val="0F2240"/>
            </a:solidFill>
          </a:ln>
        </p:spPr>
      </p:pic>
      <p:pic>
        <p:nvPicPr>
          <p:cNvPr id="4" name="図 3">
            <a:extLst>
              <a:ext uri="{FF2B5EF4-FFF2-40B4-BE49-F238E27FC236}">
                <a16:creationId xmlns:a16="http://schemas.microsoft.com/office/drawing/2014/main" id="{8F9F7EB5-50C4-A3F4-BE3F-9D76DA27E2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71828" y="738569"/>
            <a:ext cx="2873054" cy="2873054"/>
          </a:xfrm>
          <a:prstGeom prst="rect">
            <a:avLst/>
          </a:prstGeom>
          <a:ln>
            <a:solidFill>
              <a:srgbClr val="0F2240"/>
            </a:solidFill>
          </a:ln>
        </p:spPr>
      </p:pic>
      <p:pic>
        <p:nvPicPr>
          <p:cNvPr id="14" name="図 13">
            <a:extLst>
              <a:ext uri="{FF2B5EF4-FFF2-40B4-BE49-F238E27FC236}">
                <a16:creationId xmlns:a16="http://schemas.microsoft.com/office/drawing/2014/main" id="{EC71C7FC-E285-DE31-7F11-86AE52EC8144}"/>
              </a:ext>
            </a:extLst>
          </p:cNvPr>
          <p:cNvPicPr>
            <a:picLocks noChangeAspect="1"/>
          </p:cNvPicPr>
          <p:nvPr/>
        </p:nvPicPr>
        <p:blipFill>
          <a:blip r:embed="rId6">
            <a:extLst>
              <a:ext uri="{28A0092B-C50C-407E-A947-70E740481C1C}">
                <a14:useLocalDpi xmlns:a14="http://schemas.microsoft.com/office/drawing/2010/main" val="0"/>
              </a:ext>
            </a:extLst>
          </a:blip>
          <a:srcRect l="21637" t="31013" r="22033" b="40262"/>
          <a:stretch>
            <a:fillRect/>
          </a:stretch>
        </p:blipFill>
        <p:spPr>
          <a:xfrm>
            <a:off x="218637" y="4333792"/>
            <a:ext cx="2462341" cy="1674152"/>
          </a:xfrm>
          <a:prstGeom prst="rect">
            <a:avLst/>
          </a:prstGeom>
          <a:ln>
            <a:solidFill>
              <a:srgbClr val="0F2240"/>
            </a:solidFill>
          </a:ln>
        </p:spPr>
      </p:pic>
      <p:pic>
        <p:nvPicPr>
          <p:cNvPr id="17" name="図 16">
            <a:extLst>
              <a:ext uri="{FF2B5EF4-FFF2-40B4-BE49-F238E27FC236}">
                <a16:creationId xmlns:a16="http://schemas.microsoft.com/office/drawing/2014/main" id="{3B1ACE46-2696-EB0E-311B-F8C1B3654D7B}"/>
              </a:ext>
            </a:extLst>
          </p:cNvPr>
          <p:cNvPicPr>
            <a:picLocks noChangeAspect="1"/>
          </p:cNvPicPr>
          <p:nvPr/>
        </p:nvPicPr>
        <p:blipFill>
          <a:blip r:embed="rId7">
            <a:extLst>
              <a:ext uri="{28A0092B-C50C-407E-A947-70E740481C1C}">
                <a14:useLocalDpi xmlns:a14="http://schemas.microsoft.com/office/drawing/2010/main" val="0"/>
              </a:ext>
            </a:extLst>
          </a:blip>
          <a:srcRect l="29498" t="33948" r="44962" b="28800"/>
          <a:stretch>
            <a:fillRect/>
          </a:stretch>
        </p:blipFill>
        <p:spPr>
          <a:xfrm>
            <a:off x="4415396" y="4457979"/>
            <a:ext cx="1467696" cy="1259922"/>
          </a:xfrm>
          <a:prstGeom prst="rect">
            <a:avLst/>
          </a:prstGeom>
          <a:ln>
            <a:solidFill>
              <a:srgbClr val="0F2240"/>
            </a:solidFill>
          </a:ln>
        </p:spPr>
      </p:pic>
      <p:pic>
        <p:nvPicPr>
          <p:cNvPr id="22" name="図 21">
            <a:extLst>
              <a:ext uri="{FF2B5EF4-FFF2-40B4-BE49-F238E27FC236}">
                <a16:creationId xmlns:a16="http://schemas.microsoft.com/office/drawing/2014/main" id="{3467237E-A18F-EEF6-D560-15F8B60B33A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96000" y="4920557"/>
            <a:ext cx="792000" cy="792000"/>
          </a:xfrm>
          <a:prstGeom prst="rect">
            <a:avLst/>
          </a:prstGeom>
          <a:ln>
            <a:solidFill>
              <a:srgbClr val="0F2240"/>
            </a:solidFill>
          </a:ln>
        </p:spPr>
      </p:pic>
      <p:pic>
        <p:nvPicPr>
          <p:cNvPr id="25" name="図 24">
            <a:extLst>
              <a:ext uri="{FF2B5EF4-FFF2-40B4-BE49-F238E27FC236}">
                <a16:creationId xmlns:a16="http://schemas.microsoft.com/office/drawing/2014/main" id="{503E61BA-E2EC-1C30-331A-EE5FE3BC80F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00908" y="4920557"/>
            <a:ext cx="792000" cy="792000"/>
          </a:xfrm>
          <a:prstGeom prst="rect">
            <a:avLst/>
          </a:prstGeom>
          <a:ln>
            <a:solidFill>
              <a:srgbClr val="0F2240"/>
            </a:solidFill>
          </a:ln>
        </p:spPr>
      </p:pic>
      <p:pic>
        <p:nvPicPr>
          <p:cNvPr id="27" name="図 26">
            <a:extLst>
              <a:ext uri="{FF2B5EF4-FFF2-40B4-BE49-F238E27FC236}">
                <a16:creationId xmlns:a16="http://schemas.microsoft.com/office/drawing/2014/main" id="{33747246-100A-15C8-49B0-DD7670AAC53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105816" y="4920557"/>
            <a:ext cx="792000" cy="792000"/>
          </a:xfrm>
          <a:prstGeom prst="rect">
            <a:avLst/>
          </a:prstGeom>
          <a:ln>
            <a:solidFill>
              <a:srgbClr val="0F2240"/>
            </a:solidFill>
          </a:ln>
        </p:spPr>
      </p:pic>
    </p:spTree>
    <p:extLst>
      <p:ext uri="{BB962C8B-B14F-4D97-AF65-F5344CB8AC3E}">
        <p14:creationId xmlns:p14="http://schemas.microsoft.com/office/powerpoint/2010/main" val="666424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6C6EA-F0EF-5DEA-3C16-A9C361603E56}"/>
            </a:ext>
          </a:extLst>
        </p:cNvPr>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010C14B3-B217-8193-C662-9B58F5807F92}"/>
              </a:ext>
            </a:extLst>
          </p:cNvPr>
          <p:cNvSpPr txBox="1"/>
          <p:nvPr/>
        </p:nvSpPr>
        <p:spPr>
          <a:xfrm>
            <a:off x="0" y="7699"/>
            <a:ext cx="9720000" cy="646331"/>
          </a:xfrm>
          <a:prstGeom prst="rect">
            <a:avLst/>
          </a:prstGeom>
          <a:noFill/>
        </p:spPr>
        <p:txBody>
          <a:bodyPr wrap="square" rtlCol="0">
            <a:spAutoFit/>
          </a:bodyPr>
          <a:lstStyle/>
          <a:p>
            <a:r>
              <a:rPr kumimoji="1" lang="ja-JP" altLang="en-US" sz="3600" b="1" baseline="30000" dirty="0">
                <a:solidFill>
                  <a:schemeClr val="bg1"/>
                </a:solidFill>
                <a:latin typeface="Meiryo UI" panose="020B0604030504040204" pitchFamily="50" charset="-128"/>
                <a:ea typeface="Meiryo UI" panose="020B0604030504040204" pitchFamily="50" charset="-128"/>
              </a:rPr>
              <a:t>　　　</a:t>
            </a:r>
            <a:r>
              <a:rPr lang="en-US" altLang="ja-JP" sz="3600" b="1" baseline="30000" dirty="0">
                <a:solidFill>
                  <a:schemeClr val="bg1"/>
                </a:solidFill>
                <a:latin typeface="Meiryo UI" panose="020B0604030504040204" pitchFamily="50" charset="-128"/>
                <a:ea typeface="Meiryo UI" panose="020B0604030504040204" pitchFamily="50" charset="-128"/>
              </a:rPr>
              <a:t>3</a:t>
            </a:r>
            <a:r>
              <a:rPr kumimoji="1" lang="ja-JP" altLang="en-US" sz="3600" b="1" baseline="30000" dirty="0">
                <a:solidFill>
                  <a:schemeClr val="bg1"/>
                </a:solidFill>
                <a:latin typeface="Meiryo UI" panose="020B0604030504040204" pitchFamily="50" charset="-128"/>
                <a:ea typeface="Meiryo UI" panose="020B0604030504040204" pitchFamily="50" charset="-128"/>
              </a:rPr>
              <a:t>．エントリーの流れ・審査スケジュール（１）</a:t>
            </a:r>
            <a:endParaRPr kumimoji="1" lang="ja-JP" altLang="en-US" sz="8000" b="1" dirty="0">
              <a:solidFill>
                <a:schemeClr val="bg1"/>
              </a:solidFill>
              <a:latin typeface="Meiryo UI" panose="020B0604030504040204" pitchFamily="50" charset="-128"/>
              <a:ea typeface="Meiryo UI" panose="020B0604030504040204" pitchFamily="50" charset="-128"/>
            </a:endParaRPr>
          </a:p>
        </p:txBody>
      </p:sp>
      <p:sp>
        <p:nvSpPr>
          <p:cNvPr id="5" name="テキスト ボックス 4">
            <a:extLst>
              <a:ext uri="{FF2B5EF4-FFF2-40B4-BE49-F238E27FC236}">
                <a16:creationId xmlns:a16="http://schemas.microsoft.com/office/drawing/2014/main" id="{6827402C-0EC0-4531-F6F8-B32200C5F98F}"/>
              </a:ext>
            </a:extLst>
          </p:cNvPr>
          <p:cNvSpPr txBox="1"/>
          <p:nvPr/>
        </p:nvSpPr>
        <p:spPr>
          <a:xfrm>
            <a:off x="468083" y="736764"/>
            <a:ext cx="11520000" cy="400110"/>
          </a:xfrm>
          <a:prstGeom prst="rect">
            <a:avLst/>
          </a:prstGeom>
          <a:solidFill>
            <a:srgbClr val="0070C0"/>
          </a:solidFill>
        </p:spPr>
        <p:txBody>
          <a:bodyPr wrap="square">
            <a:spAutoFit/>
          </a:bodyPr>
          <a:lstStyle/>
          <a:p>
            <a:r>
              <a:rPr kumimoji="1" lang="ja-JP" altLang="en-US" sz="2000" b="1" dirty="0">
                <a:solidFill>
                  <a:schemeClr val="bg1"/>
                </a:solidFill>
                <a:latin typeface="Meiryo UI" panose="020B0604030504040204" pitchFamily="50" charset="-128"/>
                <a:ea typeface="Meiryo UI" panose="020B0604030504040204" pitchFamily="50" charset="-128"/>
              </a:rPr>
              <a:t>① エントリー期間</a:t>
            </a:r>
            <a:r>
              <a:rPr lang="ja-JP" altLang="en-US" sz="2000" b="1" dirty="0">
                <a:solidFill>
                  <a:schemeClr val="bg1"/>
                </a:solidFill>
                <a:latin typeface="Meiryo UI" panose="020B0604030504040204" pitchFamily="50" charset="-128"/>
                <a:ea typeface="Meiryo UI" panose="020B0604030504040204" pitchFamily="50" charset="-128"/>
              </a:rPr>
              <a:t>（</a:t>
            </a:r>
            <a:r>
              <a:rPr lang="en-US" altLang="ja-JP" sz="2000" b="1" dirty="0">
                <a:solidFill>
                  <a:schemeClr val="bg1"/>
                </a:solidFill>
                <a:latin typeface="Meiryo UI" panose="020B0604030504040204" pitchFamily="50" charset="-128"/>
                <a:ea typeface="Meiryo UI" panose="020B0604030504040204" pitchFamily="50" charset="-128"/>
              </a:rPr>
              <a:t>4</a:t>
            </a:r>
            <a:r>
              <a:rPr lang="ja-JP" altLang="en-US" sz="2000" b="1" dirty="0">
                <a:solidFill>
                  <a:schemeClr val="bg1"/>
                </a:solidFill>
                <a:latin typeface="Meiryo UI" panose="020B0604030504040204" pitchFamily="50" charset="-128"/>
                <a:ea typeface="Meiryo UI" panose="020B0604030504040204" pitchFamily="50" charset="-128"/>
              </a:rPr>
              <a:t>月</a:t>
            </a:r>
            <a:r>
              <a:rPr lang="en-US" altLang="ja-JP" sz="2000" b="1" dirty="0">
                <a:solidFill>
                  <a:schemeClr val="bg1"/>
                </a:solidFill>
                <a:latin typeface="Meiryo UI" panose="020B0604030504040204" pitchFamily="50" charset="-128"/>
                <a:ea typeface="Meiryo UI" panose="020B0604030504040204" pitchFamily="50" charset="-128"/>
              </a:rPr>
              <a:t>17</a:t>
            </a:r>
            <a:r>
              <a:rPr lang="ja-JP" altLang="en-US" sz="2000" b="1" dirty="0">
                <a:solidFill>
                  <a:schemeClr val="bg1"/>
                </a:solidFill>
                <a:latin typeface="Meiryo UI" panose="020B0604030504040204" pitchFamily="50" charset="-128"/>
                <a:ea typeface="Meiryo UI" panose="020B0604030504040204" pitchFamily="50" charset="-128"/>
              </a:rPr>
              <a:t>日</a:t>
            </a:r>
            <a:r>
              <a:rPr lang="en-US" altLang="ja-JP" sz="2000" b="1" dirty="0">
                <a:solidFill>
                  <a:schemeClr val="bg1"/>
                </a:solidFill>
                <a:latin typeface="Meiryo UI" panose="020B0604030504040204" pitchFamily="50" charset="-128"/>
                <a:ea typeface="Meiryo UI" panose="020B0604030504040204" pitchFamily="50" charset="-128"/>
              </a:rPr>
              <a:t>(</a:t>
            </a:r>
            <a:r>
              <a:rPr lang="ja-JP" altLang="en-US" sz="2000" b="1" dirty="0">
                <a:solidFill>
                  <a:schemeClr val="bg1"/>
                </a:solidFill>
                <a:latin typeface="Meiryo UI" panose="020B0604030504040204" pitchFamily="50" charset="-128"/>
                <a:ea typeface="Meiryo UI" panose="020B0604030504040204" pitchFamily="50" charset="-128"/>
              </a:rPr>
              <a:t>金</a:t>
            </a:r>
            <a:r>
              <a:rPr lang="en-US" altLang="ja-JP" sz="2000" b="1" dirty="0">
                <a:solidFill>
                  <a:schemeClr val="bg1"/>
                </a:solidFill>
                <a:latin typeface="Meiryo UI" panose="020B0604030504040204" pitchFamily="50" charset="-128"/>
                <a:ea typeface="Meiryo UI" panose="020B0604030504040204" pitchFamily="50" charset="-128"/>
              </a:rPr>
              <a:t>)※</a:t>
            </a:r>
            <a:r>
              <a:rPr lang="ja-JP" altLang="en-US" sz="2000" b="1" dirty="0">
                <a:solidFill>
                  <a:schemeClr val="bg1"/>
                </a:solidFill>
                <a:latin typeface="Meiryo UI" panose="020B0604030504040204" pitchFamily="50" charset="-128"/>
                <a:ea typeface="Meiryo UI" panose="020B0604030504040204" pitchFamily="50" charset="-128"/>
              </a:rPr>
              <a:t>予定 ～</a:t>
            </a:r>
            <a:r>
              <a:rPr lang="en-US" altLang="ja-JP" sz="2000" b="1" dirty="0">
                <a:solidFill>
                  <a:schemeClr val="bg1"/>
                </a:solidFill>
                <a:latin typeface="Meiryo UI" panose="020B0604030504040204" pitchFamily="50" charset="-128"/>
                <a:ea typeface="Meiryo UI" panose="020B0604030504040204" pitchFamily="50" charset="-128"/>
              </a:rPr>
              <a:t>5</a:t>
            </a:r>
            <a:r>
              <a:rPr lang="ja-JP" altLang="en-US" sz="2000" b="1" dirty="0">
                <a:solidFill>
                  <a:schemeClr val="bg1"/>
                </a:solidFill>
                <a:latin typeface="Meiryo UI" panose="020B0604030504040204" pitchFamily="50" charset="-128"/>
                <a:ea typeface="Meiryo UI" panose="020B0604030504040204" pitchFamily="50" charset="-128"/>
              </a:rPr>
              <a:t>月</a:t>
            </a:r>
            <a:r>
              <a:rPr lang="en-US" altLang="ja-JP" sz="2000" b="1" dirty="0">
                <a:solidFill>
                  <a:schemeClr val="bg1"/>
                </a:solidFill>
                <a:latin typeface="Meiryo UI" panose="020B0604030504040204" pitchFamily="50" charset="-128"/>
                <a:ea typeface="Meiryo UI" panose="020B0604030504040204" pitchFamily="50" charset="-128"/>
              </a:rPr>
              <a:t>22</a:t>
            </a:r>
            <a:r>
              <a:rPr lang="ja-JP" altLang="en-US" sz="2000" b="1" dirty="0">
                <a:solidFill>
                  <a:schemeClr val="bg1"/>
                </a:solidFill>
                <a:latin typeface="Meiryo UI" panose="020B0604030504040204" pitchFamily="50" charset="-128"/>
                <a:ea typeface="Meiryo UI" panose="020B0604030504040204" pitchFamily="50" charset="-128"/>
              </a:rPr>
              <a:t>日</a:t>
            </a:r>
            <a:r>
              <a:rPr lang="en-US" altLang="ja-JP" sz="2000" b="1" dirty="0">
                <a:solidFill>
                  <a:schemeClr val="bg1"/>
                </a:solidFill>
                <a:latin typeface="Meiryo UI" panose="020B0604030504040204" pitchFamily="50" charset="-128"/>
                <a:ea typeface="Meiryo UI" panose="020B0604030504040204" pitchFamily="50" charset="-128"/>
              </a:rPr>
              <a:t>(</a:t>
            </a:r>
            <a:r>
              <a:rPr lang="ja-JP" altLang="en-US" sz="2000" b="1" dirty="0">
                <a:solidFill>
                  <a:schemeClr val="bg1"/>
                </a:solidFill>
                <a:latin typeface="Meiryo UI" panose="020B0604030504040204" pitchFamily="50" charset="-128"/>
                <a:ea typeface="Meiryo UI" panose="020B0604030504040204" pitchFamily="50" charset="-128"/>
              </a:rPr>
              <a:t>金</a:t>
            </a:r>
            <a:r>
              <a:rPr lang="en-US" altLang="ja-JP" sz="2000" b="1" dirty="0">
                <a:solidFill>
                  <a:schemeClr val="bg1"/>
                </a:solidFill>
                <a:latin typeface="Meiryo UI" panose="020B0604030504040204" pitchFamily="50" charset="-128"/>
                <a:ea typeface="Meiryo UI" panose="020B0604030504040204" pitchFamily="50" charset="-128"/>
              </a:rPr>
              <a:t>)</a:t>
            </a:r>
            <a:r>
              <a:rPr lang="ja-JP" altLang="en-US" sz="2000" b="1" dirty="0">
                <a:solidFill>
                  <a:schemeClr val="bg1"/>
                </a:solidFill>
                <a:latin typeface="Meiryo UI" panose="020B0604030504040204" pitchFamily="50" charset="-128"/>
                <a:ea typeface="Meiryo UI" panose="020B0604030504040204" pitchFamily="50" charset="-128"/>
              </a:rPr>
              <a:t> </a:t>
            </a:r>
            <a:r>
              <a:rPr lang="en-US" altLang="ja-JP" sz="2000" b="1" dirty="0">
                <a:solidFill>
                  <a:schemeClr val="bg1"/>
                </a:solidFill>
                <a:latin typeface="Meiryo UI" panose="020B0604030504040204" pitchFamily="50" charset="-128"/>
                <a:ea typeface="Meiryo UI" panose="020B0604030504040204" pitchFamily="50" charset="-128"/>
              </a:rPr>
              <a:t>18:00</a:t>
            </a:r>
            <a:r>
              <a:rPr lang="ja-JP" altLang="en-US" sz="2000" b="1" dirty="0">
                <a:solidFill>
                  <a:schemeClr val="bg1"/>
                </a:solidFill>
                <a:latin typeface="Meiryo UI" panose="020B0604030504040204" pitchFamily="50" charset="-128"/>
                <a:ea typeface="Meiryo UI" panose="020B0604030504040204" pitchFamily="50" charset="-128"/>
              </a:rPr>
              <a:t>まで）</a:t>
            </a:r>
            <a:endParaRPr kumimoji="1" lang="en-US" altLang="ja-JP" sz="2000" b="1" dirty="0">
              <a:solidFill>
                <a:schemeClr val="bg1"/>
              </a:solidFill>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1CC667C4-9925-87A6-DA0E-D3AED341D594}"/>
              </a:ext>
            </a:extLst>
          </p:cNvPr>
          <p:cNvSpPr txBox="1"/>
          <p:nvPr/>
        </p:nvSpPr>
        <p:spPr>
          <a:xfrm>
            <a:off x="623205" y="1136874"/>
            <a:ext cx="10945589" cy="1077218"/>
          </a:xfrm>
          <a:prstGeom prst="rect">
            <a:avLst/>
          </a:prstGeom>
          <a:noFill/>
        </p:spPr>
        <p:txBody>
          <a:bodyPr wrap="square">
            <a:spAutoFit/>
          </a:bodyPr>
          <a:lstStyle/>
          <a:p>
            <a:r>
              <a:rPr lang="ja-JP" altLang="en-US" sz="1600" dirty="0">
                <a:solidFill>
                  <a:schemeClr val="tx1"/>
                </a:solidFill>
                <a:latin typeface="Meiryo UI" panose="020B0604030504040204" pitchFamily="50" charset="-128"/>
                <a:ea typeface="Meiryo UI" panose="020B0604030504040204" pitchFamily="50" charset="-128"/>
              </a:rPr>
              <a:t>「</a:t>
            </a:r>
            <a:r>
              <a:rPr lang="ja-JP" altLang="en-US" sz="1600" dirty="0">
                <a:solidFill>
                  <a:schemeClr val="tx1"/>
                </a:solidFill>
                <a:latin typeface="Meiryo UI" panose="020B0604030504040204" pitchFamily="50" charset="-128"/>
                <a:ea typeface="Meiryo UI" panose="020B0604030504040204" pitchFamily="50" charset="-128"/>
                <a:hlinkClick r:id="rId2"/>
              </a:rPr>
              <a:t>出展社専用サイト</a:t>
            </a:r>
            <a:r>
              <a:rPr lang="ja-JP" altLang="en-US" sz="1600" dirty="0">
                <a:solidFill>
                  <a:schemeClr val="tx1"/>
                </a:solidFill>
                <a:latin typeface="Meiryo UI" panose="020B0604030504040204" pitchFamily="50" charset="-128"/>
                <a:ea typeface="Meiryo UI" panose="020B0604030504040204" pitchFamily="50" charset="-128"/>
              </a:rPr>
              <a:t>」よりエントリーください。</a:t>
            </a:r>
            <a:r>
              <a:rPr lang="en-US" altLang="ja-JP" sz="1600" dirty="0">
                <a:solidFill>
                  <a:schemeClr val="tx1"/>
                </a:solidFill>
                <a:latin typeface="Meiryo UI" panose="020B0604030504040204" pitchFamily="50" charset="-128"/>
                <a:ea typeface="Meiryo UI" panose="020B0604030504040204" pitchFamily="50" charset="-128"/>
              </a:rPr>
              <a:t>※</a:t>
            </a:r>
            <a:r>
              <a:rPr lang="ja-JP" altLang="en-US" sz="1600" dirty="0">
                <a:solidFill>
                  <a:schemeClr val="tx1"/>
                </a:solidFill>
                <a:latin typeface="Meiryo UI" panose="020B0604030504040204" pitchFamily="50" charset="-128"/>
                <a:ea typeface="Meiryo UI" panose="020B0604030504040204" pitchFamily="50" charset="-128"/>
              </a:rPr>
              <a:t>エントリー受付開始となりましたら、事務局よりお知らせいたします。</a:t>
            </a:r>
            <a:endParaRPr lang="en-US" altLang="ja-JP" sz="1600" dirty="0">
              <a:solidFill>
                <a:schemeClr val="tx1"/>
              </a:solidFill>
              <a:latin typeface="Meiryo UI" panose="020B0604030504040204" pitchFamily="50" charset="-128"/>
              <a:ea typeface="Meiryo UI" panose="020B0604030504040204" pitchFamily="50" charset="-128"/>
            </a:endParaRPr>
          </a:p>
          <a:p>
            <a:r>
              <a:rPr lang="ja-JP" altLang="en-US" sz="1600" dirty="0">
                <a:solidFill>
                  <a:srgbClr val="FF0000"/>
                </a:solidFill>
                <a:latin typeface="Meiryo UI" panose="020B0604030504040204" pitchFamily="50" charset="-128"/>
                <a:ea typeface="Meiryo UI" panose="020B0604030504040204" pitchFamily="50" charset="-128"/>
              </a:rPr>
              <a:t>エントリー期間中、エントリー内容の更新は何度でも可能ですが、受付期間の延長はいたしません。</a:t>
            </a:r>
            <a:endParaRPr lang="en-US" altLang="ja-JP" sz="1600" dirty="0">
              <a:solidFill>
                <a:srgbClr val="FF0000"/>
              </a:solidFill>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必ず期間内にエントリーを完了いただくようお願いいたします。</a:t>
            </a:r>
            <a:endParaRPr lang="en-US" altLang="ja-JP" sz="1600" dirty="0">
              <a:latin typeface="Meiryo UI" panose="020B0604030504040204" pitchFamily="50" charset="-128"/>
              <a:ea typeface="Meiryo UI" panose="020B0604030504040204" pitchFamily="50" charset="-128"/>
            </a:endParaRPr>
          </a:p>
          <a:p>
            <a:pPr algn="r"/>
            <a:r>
              <a:rPr lang="ja-JP" altLang="en-US" sz="1600" dirty="0">
                <a:latin typeface="Meiryo UI" panose="020B0604030504040204" pitchFamily="50" charset="-128"/>
                <a:ea typeface="Meiryo UI" panose="020B0604030504040204" pitchFamily="50" charset="-128"/>
              </a:rPr>
              <a:t>エントリー条件・対象製品などは</a:t>
            </a:r>
            <a:r>
              <a:rPr lang="en-US" altLang="ja-JP" sz="1600" dirty="0">
                <a:latin typeface="Meiryo UI" panose="020B0604030504040204" pitchFamily="50" charset="-128"/>
                <a:ea typeface="Meiryo UI" panose="020B0604030504040204" pitchFamily="50" charset="-128"/>
              </a:rPr>
              <a:t>【</a:t>
            </a:r>
            <a:r>
              <a:rPr lang="en-US" altLang="ja-JP" sz="1600" b="1" dirty="0">
                <a:latin typeface="Meiryo UI" panose="020B0604030504040204" pitchFamily="50" charset="-128"/>
                <a:ea typeface="Meiryo UI" panose="020B0604030504040204" pitchFamily="50" charset="-128"/>
                <a:hlinkClick r:id="rId3" action="ppaction://hlinksldjump"/>
              </a:rPr>
              <a:t>8</a:t>
            </a:r>
            <a:r>
              <a:rPr lang="ja-JP" altLang="en-US" sz="1600" b="1" dirty="0">
                <a:latin typeface="Meiryo UI" panose="020B0604030504040204" pitchFamily="50" charset="-128"/>
                <a:ea typeface="Meiryo UI" panose="020B0604030504040204" pitchFamily="50" charset="-128"/>
                <a:hlinkClick r:id="rId3" action="ppaction://hlinksldjump"/>
              </a:rPr>
              <a:t>ページ</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を参照ください。</a:t>
            </a:r>
            <a:endParaRPr lang="ja-JP" altLang="en-US" sz="1600" dirty="0"/>
          </a:p>
        </p:txBody>
      </p:sp>
      <p:sp>
        <p:nvSpPr>
          <p:cNvPr id="8" name="テキスト ボックス 7">
            <a:extLst>
              <a:ext uri="{FF2B5EF4-FFF2-40B4-BE49-F238E27FC236}">
                <a16:creationId xmlns:a16="http://schemas.microsoft.com/office/drawing/2014/main" id="{2BF56EE3-919B-41E2-9559-B028BF32AA3F}"/>
              </a:ext>
            </a:extLst>
          </p:cNvPr>
          <p:cNvSpPr txBox="1"/>
          <p:nvPr/>
        </p:nvSpPr>
        <p:spPr>
          <a:xfrm>
            <a:off x="468083" y="2305414"/>
            <a:ext cx="11520000" cy="400110"/>
          </a:xfrm>
          <a:prstGeom prst="rect">
            <a:avLst/>
          </a:prstGeom>
          <a:solidFill>
            <a:srgbClr val="0070C0"/>
          </a:solidFill>
        </p:spPr>
        <p:txBody>
          <a:bodyPr wrap="square">
            <a:spAutoFit/>
          </a:bodyPr>
          <a:lstStyle/>
          <a:p>
            <a:r>
              <a:rPr lang="ja-JP" altLang="en-US" sz="2000" b="1" dirty="0">
                <a:solidFill>
                  <a:schemeClr val="bg1"/>
                </a:solidFill>
                <a:latin typeface="Meiryo UI" panose="020B0604030504040204" pitchFamily="50" charset="-128"/>
                <a:ea typeface="Meiryo UI" panose="020B0604030504040204" pitchFamily="50" charset="-128"/>
              </a:rPr>
              <a:t>② </a:t>
            </a:r>
            <a:r>
              <a:rPr kumimoji="1" lang="ja-JP" altLang="en-US" sz="2000" b="1" dirty="0">
                <a:solidFill>
                  <a:schemeClr val="bg1"/>
                </a:solidFill>
                <a:latin typeface="Meiryo UI" panose="020B0604030504040204" pitchFamily="50" charset="-128"/>
                <a:ea typeface="Meiryo UI" panose="020B0604030504040204" pitchFamily="50" charset="-128"/>
              </a:rPr>
              <a:t>エントリー製品 </a:t>
            </a:r>
            <a:r>
              <a:rPr kumimoji="1" lang="en-US" altLang="ja-JP" sz="2000" b="1" dirty="0">
                <a:solidFill>
                  <a:schemeClr val="bg1"/>
                </a:solidFill>
                <a:latin typeface="Meiryo UI" panose="020B0604030504040204" pitchFamily="50" charset="-128"/>
                <a:ea typeface="Meiryo UI" panose="020B0604030504040204" pitchFamily="50" charset="-128"/>
              </a:rPr>
              <a:t>/ </a:t>
            </a:r>
            <a:r>
              <a:rPr kumimoji="1" lang="ja-JP" altLang="en-US" sz="2000" b="1" dirty="0">
                <a:solidFill>
                  <a:schemeClr val="bg1"/>
                </a:solidFill>
                <a:latin typeface="Meiryo UI" panose="020B0604030504040204" pitchFamily="50" charset="-128"/>
                <a:ea typeface="Meiryo UI" panose="020B0604030504040204" pitchFamily="50" charset="-128"/>
              </a:rPr>
              <a:t>サービス発表・公式サイトにて公開</a:t>
            </a:r>
            <a:r>
              <a:rPr lang="ja-JP" altLang="en-US" sz="2000" b="1" dirty="0">
                <a:solidFill>
                  <a:schemeClr val="bg1"/>
                </a:solidFill>
                <a:latin typeface="Meiryo UI" panose="020B0604030504040204" pitchFamily="50" charset="-128"/>
                <a:ea typeface="Meiryo UI" panose="020B0604030504040204" pitchFamily="50" charset="-128"/>
              </a:rPr>
              <a:t>（</a:t>
            </a:r>
            <a:r>
              <a:rPr lang="en-US" altLang="ja-JP" sz="2000" b="1" dirty="0">
                <a:solidFill>
                  <a:schemeClr val="bg1"/>
                </a:solidFill>
                <a:latin typeface="Meiryo UI" panose="020B0604030504040204" pitchFamily="50" charset="-128"/>
                <a:ea typeface="Meiryo UI" panose="020B0604030504040204" pitchFamily="50" charset="-128"/>
              </a:rPr>
              <a:t>5</a:t>
            </a:r>
            <a:r>
              <a:rPr lang="ja-JP" altLang="en-US" sz="2000" b="1" dirty="0">
                <a:solidFill>
                  <a:schemeClr val="bg1"/>
                </a:solidFill>
                <a:latin typeface="Meiryo UI" panose="020B0604030504040204" pitchFamily="50" charset="-128"/>
                <a:ea typeface="Meiryo UI" panose="020B0604030504040204" pitchFamily="50" charset="-128"/>
              </a:rPr>
              <a:t>月下旬）</a:t>
            </a:r>
            <a:endParaRPr kumimoji="1" lang="en-US" altLang="ja-JP" sz="2000" b="1" dirty="0">
              <a:solidFill>
                <a:schemeClr val="bg1"/>
              </a:solidFill>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CB8D9048-780F-0A6D-E266-57A307F35414}"/>
              </a:ext>
            </a:extLst>
          </p:cNvPr>
          <p:cNvSpPr txBox="1"/>
          <p:nvPr/>
        </p:nvSpPr>
        <p:spPr>
          <a:xfrm>
            <a:off x="623204" y="2705524"/>
            <a:ext cx="10945589" cy="1077218"/>
          </a:xfrm>
          <a:prstGeom prst="rect">
            <a:avLst/>
          </a:prstGeom>
          <a:noFill/>
        </p:spPr>
        <p:txBody>
          <a:bodyPr wrap="square">
            <a:spAutoFit/>
          </a:bodyPr>
          <a:lstStyle/>
          <a:p>
            <a:r>
              <a:rPr lang="ja-JP" altLang="en-US" sz="1600" dirty="0">
                <a:solidFill>
                  <a:schemeClr val="tx1"/>
                </a:solidFill>
                <a:latin typeface="Meiryo UI" panose="020B0604030504040204" pitchFamily="50" charset="-128"/>
                <a:ea typeface="Meiryo UI" panose="020B0604030504040204" pitchFamily="50" charset="-128"/>
              </a:rPr>
              <a:t>エントリー</a:t>
            </a:r>
            <a:r>
              <a:rPr lang="ja-JP" altLang="en-US" sz="1600" dirty="0">
                <a:latin typeface="Meiryo UI" panose="020B0604030504040204" pitchFamily="50" charset="-128"/>
                <a:ea typeface="Meiryo UI" panose="020B0604030504040204" pitchFamily="50" charset="-128"/>
              </a:rPr>
              <a:t>された製品 </a:t>
            </a:r>
            <a:r>
              <a:rPr lang="en-US" altLang="ja-JP" sz="1600" dirty="0">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サービスを公式サイト内アワード特設ページにて一覧で公開いたします</a:t>
            </a:r>
            <a:r>
              <a:rPr lang="ja-JP" altLang="en-US" sz="1600" dirty="0">
                <a:solidFill>
                  <a:schemeClr val="tx1"/>
                </a:solidFill>
                <a:latin typeface="Meiryo UI" panose="020B0604030504040204" pitchFamily="50" charset="-128"/>
                <a:ea typeface="Meiryo UI" panose="020B0604030504040204" pitchFamily="50" charset="-128"/>
              </a:rPr>
              <a:t>。</a:t>
            </a:r>
            <a:endParaRPr lang="en-US" altLang="ja-JP" sz="1600" dirty="0">
              <a:solidFill>
                <a:schemeClr val="tx1"/>
              </a:solidFill>
              <a:latin typeface="Meiryo UI" panose="020B0604030504040204" pitchFamily="50" charset="-128"/>
              <a:ea typeface="Meiryo UI" panose="020B0604030504040204" pitchFamily="50" charset="-128"/>
            </a:endParaRPr>
          </a:p>
          <a:p>
            <a:pPr>
              <a:lnSpc>
                <a:spcPct val="100000"/>
              </a:lnSpc>
            </a:pPr>
            <a:r>
              <a:rPr lang="ja-JP" altLang="en-US" sz="1600" dirty="0">
                <a:latin typeface="Meiryo UI" panose="020B0604030504040204" pitchFamily="50" charset="-128"/>
                <a:ea typeface="Meiryo UI" panose="020B0604030504040204" pitchFamily="50" charset="-128"/>
              </a:rPr>
              <a:t>（</a:t>
            </a:r>
            <a:r>
              <a:rPr lang="en-US" altLang="ja-JP" sz="1600" dirty="0">
                <a:latin typeface="Meiryo UI" panose="020B0604030504040204" pitchFamily="50" charset="-128"/>
                <a:ea typeface="Meiryo UI" panose="020B0604030504040204" pitchFamily="50" charset="-128"/>
              </a:rPr>
              <a:t>2025</a:t>
            </a:r>
            <a:r>
              <a:rPr lang="ja-JP" altLang="en-US" sz="1600" dirty="0">
                <a:latin typeface="Meiryo UI" panose="020B0604030504040204" pitchFamily="50" charset="-128"/>
                <a:ea typeface="Meiryo UI" panose="020B0604030504040204" pitchFamily="50" charset="-128"/>
              </a:rPr>
              <a:t>年度参考</a:t>
            </a:r>
            <a:r>
              <a:rPr lang="en-US" altLang="ja-JP" sz="1600" dirty="0">
                <a:latin typeface="Meiryo UI" panose="020B0604030504040204" pitchFamily="50" charset="-128"/>
                <a:ea typeface="Meiryo UI" panose="020B0604030504040204" pitchFamily="50" charset="-128"/>
              </a:rPr>
              <a:t>URL</a:t>
            </a: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hlinkClick r:id="rId4"/>
              </a:rPr>
              <a:t>https://f2ff.jp/2025/interop/award/entry/</a:t>
            </a:r>
            <a:r>
              <a:rPr lang="ja-JP" altLang="en-US" sz="1600" dirty="0">
                <a:latin typeface="Meiryo UI" panose="020B0604030504040204" pitchFamily="50" charset="-128"/>
                <a:ea typeface="Meiryo UI" panose="020B0604030504040204" pitchFamily="50" charset="-128"/>
              </a:rPr>
              <a:t>）</a:t>
            </a:r>
            <a:endParaRPr lang="en-US" altLang="ja-JP" sz="1600" dirty="0">
              <a:latin typeface="Meiryo UI" panose="020B0604030504040204" pitchFamily="50" charset="-128"/>
              <a:ea typeface="Meiryo UI" panose="020B0604030504040204" pitchFamily="50" charset="-128"/>
            </a:endParaRPr>
          </a:p>
          <a:p>
            <a:r>
              <a:rPr lang="ja-JP" altLang="en-US" sz="1600" dirty="0">
                <a:solidFill>
                  <a:schemeClr val="tx1"/>
                </a:solidFill>
                <a:latin typeface="Meiryo UI" panose="020B0604030504040204" pitchFamily="50" charset="-128"/>
                <a:ea typeface="Meiryo UI" panose="020B0604030504040204" pitchFamily="50" charset="-128"/>
              </a:rPr>
              <a:t>掲載される情報は、</a:t>
            </a:r>
            <a:r>
              <a:rPr lang="ja-JP" altLang="en-US" sz="1600" dirty="0">
                <a:latin typeface="Meiryo UI" panose="020B0604030504040204" pitchFamily="50" charset="-128"/>
                <a:ea typeface="Meiryo UI" panose="020B0604030504040204" pitchFamily="50" charset="-128"/>
              </a:rPr>
              <a:t> </a:t>
            </a:r>
            <a:r>
              <a:rPr lang="ja-JP" altLang="en-US" sz="1600" dirty="0">
                <a:solidFill>
                  <a:srgbClr val="FF0000"/>
                </a:solidFill>
                <a:latin typeface="Meiryo UI" panose="020B0604030504040204" pitchFamily="50" charset="-128"/>
                <a:ea typeface="Meiryo UI" panose="020B0604030504040204" pitchFamily="50" charset="-128"/>
              </a:rPr>
              <a:t>製品・サービス名（日、英）</a:t>
            </a:r>
            <a:r>
              <a:rPr lang="en-US" altLang="ja-JP" sz="1600" dirty="0">
                <a:solidFill>
                  <a:srgbClr val="FF0000"/>
                </a:solidFill>
                <a:latin typeface="Meiryo UI" panose="020B0604030504040204" pitchFamily="50" charset="-128"/>
                <a:ea typeface="Meiryo UI" panose="020B0604030504040204" pitchFamily="50" charset="-128"/>
              </a:rPr>
              <a:t>/ </a:t>
            </a:r>
            <a:r>
              <a:rPr lang="ja-JP" altLang="en-US" sz="1600" dirty="0">
                <a:solidFill>
                  <a:srgbClr val="FF0000"/>
                </a:solidFill>
                <a:latin typeface="Meiryo UI" panose="020B0604030504040204" pitchFamily="50" charset="-128"/>
                <a:ea typeface="Meiryo UI" panose="020B0604030504040204" pitchFamily="50" charset="-128"/>
              </a:rPr>
              <a:t>概要文（日、英）</a:t>
            </a:r>
            <a:r>
              <a:rPr lang="ja-JP" altLang="en-US" sz="1600" dirty="0">
                <a:latin typeface="Meiryo UI" panose="020B0604030504040204" pitchFamily="50" charset="-128"/>
                <a:ea typeface="Meiryo UI" panose="020B0604030504040204" pitchFamily="50" charset="-128"/>
              </a:rPr>
              <a:t>になります。</a:t>
            </a:r>
            <a:endParaRPr lang="en-US" altLang="ja-JP" sz="1600" dirty="0">
              <a:latin typeface="Meiryo UI" panose="020B0604030504040204" pitchFamily="50" charset="-128"/>
              <a:ea typeface="Meiryo UI" panose="020B0604030504040204" pitchFamily="50" charset="-128"/>
            </a:endParaRPr>
          </a:p>
          <a:p>
            <a:pPr algn="r"/>
            <a:r>
              <a:rPr lang="ja-JP" altLang="en-US" sz="1600" dirty="0">
                <a:latin typeface="Meiryo UI" panose="020B0604030504040204" pitchFamily="50" charset="-128"/>
                <a:ea typeface="Meiryo UI" panose="020B0604030504040204" pitchFamily="50" charset="-128"/>
              </a:rPr>
              <a:t>エントリー方法の詳細は</a:t>
            </a:r>
            <a:r>
              <a:rPr lang="en-US" altLang="ja-JP" sz="1600" dirty="0">
                <a:latin typeface="Meiryo UI" panose="020B0604030504040204" pitchFamily="50" charset="-128"/>
                <a:ea typeface="Meiryo UI" panose="020B0604030504040204" pitchFamily="50" charset="-128"/>
              </a:rPr>
              <a:t>【</a:t>
            </a:r>
            <a:r>
              <a:rPr lang="en-US" altLang="ja-JP" sz="1600" b="1" dirty="0">
                <a:latin typeface="Meiryo UI" panose="020B0604030504040204" pitchFamily="50" charset="-128"/>
                <a:ea typeface="Meiryo UI" panose="020B0604030504040204" pitchFamily="50" charset="-128"/>
                <a:hlinkClick r:id="rId5" action="ppaction://hlinksldjump"/>
              </a:rPr>
              <a:t>12</a:t>
            </a:r>
            <a:r>
              <a:rPr lang="ja-JP" altLang="en-US" sz="1600" b="1" dirty="0">
                <a:latin typeface="Meiryo UI" panose="020B0604030504040204" pitchFamily="50" charset="-128"/>
                <a:ea typeface="Meiryo UI" panose="020B0604030504040204" pitchFamily="50" charset="-128"/>
                <a:hlinkClick r:id="rId5" action="ppaction://hlinksldjump"/>
              </a:rPr>
              <a:t>ページ</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を参照ください。</a:t>
            </a:r>
            <a:endParaRPr lang="ja-JP" altLang="en-US" sz="1600" dirty="0"/>
          </a:p>
        </p:txBody>
      </p:sp>
      <p:sp>
        <p:nvSpPr>
          <p:cNvPr id="11" name="テキスト ボックス 10">
            <a:extLst>
              <a:ext uri="{FF2B5EF4-FFF2-40B4-BE49-F238E27FC236}">
                <a16:creationId xmlns:a16="http://schemas.microsoft.com/office/drawing/2014/main" id="{9C6D9934-68E0-F595-3DB8-3F8F110F8633}"/>
              </a:ext>
            </a:extLst>
          </p:cNvPr>
          <p:cNvSpPr txBox="1"/>
          <p:nvPr/>
        </p:nvSpPr>
        <p:spPr>
          <a:xfrm>
            <a:off x="468083" y="3874064"/>
            <a:ext cx="11520000" cy="400110"/>
          </a:xfrm>
          <a:prstGeom prst="rect">
            <a:avLst/>
          </a:prstGeom>
          <a:solidFill>
            <a:srgbClr val="0070C0"/>
          </a:solidFill>
        </p:spPr>
        <p:txBody>
          <a:bodyPr wrap="square">
            <a:spAutoFit/>
          </a:bodyPr>
          <a:lstStyle/>
          <a:p>
            <a:r>
              <a:rPr lang="ja-JP" altLang="en-US" sz="2000" b="1" dirty="0">
                <a:solidFill>
                  <a:schemeClr val="bg1"/>
                </a:solidFill>
                <a:latin typeface="Meiryo UI" panose="020B0604030504040204" pitchFamily="50" charset="-128"/>
                <a:ea typeface="Meiryo UI" panose="020B0604030504040204" pitchFamily="50" charset="-128"/>
              </a:rPr>
              <a:t>③ </a:t>
            </a:r>
            <a:r>
              <a:rPr kumimoji="1" lang="ja-JP" altLang="en-US" sz="2000" b="1" dirty="0">
                <a:solidFill>
                  <a:schemeClr val="bg1"/>
                </a:solidFill>
                <a:latin typeface="Meiryo UI" panose="020B0604030504040204" pitchFamily="50" charset="-128"/>
                <a:ea typeface="Meiryo UI" panose="020B0604030504040204" pitchFamily="50" charset="-128"/>
              </a:rPr>
              <a:t>審査委員会によるファイナリスト審査会</a:t>
            </a:r>
            <a:r>
              <a:rPr lang="ja-JP" altLang="en-US" sz="2000" b="1" dirty="0">
                <a:solidFill>
                  <a:schemeClr val="bg1"/>
                </a:solidFill>
                <a:latin typeface="Meiryo UI" panose="020B0604030504040204" pitchFamily="50" charset="-128"/>
                <a:ea typeface="Meiryo UI" panose="020B0604030504040204" pitchFamily="50" charset="-128"/>
              </a:rPr>
              <a:t>（</a:t>
            </a:r>
            <a:r>
              <a:rPr lang="en-US" altLang="ja-JP" sz="2000" b="1" dirty="0">
                <a:solidFill>
                  <a:schemeClr val="bg1"/>
                </a:solidFill>
                <a:latin typeface="Meiryo UI" panose="020B0604030504040204" pitchFamily="50" charset="-128"/>
                <a:ea typeface="Meiryo UI" panose="020B0604030504040204" pitchFamily="50" charset="-128"/>
              </a:rPr>
              <a:t>5</a:t>
            </a:r>
            <a:r>
              <a:rPr lang="ja-JP" altLang="en-US" sz="2000" b="1" dirty="0">
                <a:solidFill>
                  <a:schemeClr val="bg1"/>
                </a:solidFill>
                <a:latin typeface="Meiryo UI" panose="020B0604030504040204" pitchFamily="50" charset="-128"/>
                <a:ea typeface="Meiryo UI" panose="020B0604030504040204" pitchFamily="50" charset="-128"/>
              </a:rPr>
              <a:t>月</a:t>
            </a:r>
            <a:r>
              <a:rPr lang="en-US" altLang="ja-JP" sz="2000" b="1" dirty="0">
                <a:solidFill>
                  <a:schemeClr val="bg1"/>
                </a:solidFill>
                <a:latin typeface="Meiryo UI" panose="020B0604030504040204" pitchFamily="50" charset="-128"/>
                <a:ea typeface="Meiryo UI" panose="020B0604030504040204" pitchFamily="50" charset="-128"/>
              </a:rPr>
              <a:t>29</a:t>
            </a:r>
            <a:r>
              <a:rPr lang="ja-JP" altLang="en-US" sz="2000" b="1" dirty="0">
                <a:solidFill>
                  <a:schemeClr val="bg1"/>
                </a:solidFill>
                <a:latin typeface="Meiryo UI" panose="020B0604030504040204" pitchFamily="50" charset="-128"/>
                <a:ea typeface="Meiryo UI" panose="020B0604030504040204" pitchFamily="50" charset="-128"/>
              </a:rPr>
              <a:t>日</a:t>
            </a:r>
            <a:r>
              <a:rPr lang="en-US" altLang="ja-JP" sz="2000" b="1" dirty="0">
                <a:solidFill>
                  <a:schemeClr val="bg1"/>
                </a:solidFill>
                <a:latin typeface="Meiryo UI" panose="020B0604030504040204" pitchFamily="50" charset="-128"/>
                <a:ea typeface="Meiryo UI" panose="020B0604030504040204" pitchFamily="50" charset="-128"/>
              </a:rPr>
              <a:t>(</a:t>
            </a:r>
            <a:r>
              <a:rPr lang="ja-JP" altLang="en-US" sz="2000" b="1" dirty="0">
                <a:solidFill>
                  <a:schemeClr val="bg1"/>
                </a:solidFill>
                <a:latin typeface="Meiryo UI" panose="020B0604030504040204" pitchFamily="50" charset="-128"/>
                <a:ea typeface="Meiryo UI" panose="020B0604030504040204" pitchFamily="50" charset="-128"/>
              </a:rPr>
              <a:t>金</a:t>
            </a:r>
            <a:r>
              <a:rPr lang="en-US" altLang="ja-JP" sz="2000" b="1" dirty="0">
                <a:solidFill>
                  <a:schemeClr val="bg1"/>
                </a:solidFill>
                <a:latin typeface="Meiryo UI" panose="020B0604030504040204" pitchFamily="50" charset="-128"/>
                <a:ea typeface="Meiryo UI" panose="020B0604030504040204" pitchFamily="50" charset="-128"/>
              </a:rPr>
              <a:t>)</a:t>
            </a:r>
            <a:r>
              <a:rPr lang="ja-JP" altLang="en-US" sz="2000" b="1" dirty="0">
                <a:solidFill>
                  <a:schemeClr val="bg1"/>
                </a:solidFill>
                <a:latin typeface="Meiryo UI" panose="020B0604030504040204" pitchFamily="50" charset="-128"/>
                <a:ea typeface="Meiryo UI" panose="020B0604030504040204" pitchFamily="50" charset="-128"/>
              </a:rPr>
              <a:t>）</a:t>
            </a:r>
            <a:endParaRPr kumimoji="1" lang="en-US" altLang="ja-JP" sz="2000" b="1" dirty="0">
              <a:solidFill>
                <a:schemeClr val="bg1"/>
              </a:solidFill>
              <a:latin typeface="Meiryo UI" panose="020B0604030504040204" pitchFamily="50" charset="-128"/>
              <a:ea typeface="Meiryo UI" panose="020B0604030504040204" pitchFamily="50" charset="-128"/>
            </a:endParaRPr>
          </a:p>
        </p:txBody>
      </p:sp>
      <p:sp>
        <p:nvSpPr>
          <p:cNvPr id="12" name="テキスト ボックス 11">
            <a:extLst>
              <a:ext uri="{FF2B5EF4-FFF2-40B4-BE49-F238E27FC236}">
                <a16:creationId xmlns:a16="http://schemas.microsoft.com/office/drawing/2014/main" id="{78BEA4DE-73BE-871F-D395-EAE869137233}"/>
              </a:ext>
            </a:extLst>
          </p:cNvPr>
          <p:cNvSpPr txBox="1"/>
          <p:nvPr/>
        </p:nvSpPr>
        <p:spPr>
          <a:xfrm>
            <a:off x="623203" y="4274174"/>
            <a:ext cx="11232000" cy="584775"/>
          </a:xfrm>
          <a:prstGeom prst="rect">
            <a:avLst/>
          </a:prstGeom>
          <a:noFill/>
        </p:spPr>
        <p:txBody>
          <a:bodyPr wrap="square">
            <a:spAutoFit/>
          </a:bodyPr>
          <a:lstStyle/>
          <a:p>
            <a:r>
              <a:rPr lang="ja-JP" altLang="en-US" sz="1600" dirty="0">
                <a:solidFill>
                  <a:schemeClr val="tx1"/>
                </a:solidFill>
                <a:latin typeface="Meiryo UI" panose="020B0604030504040204" pitchFamily="50" charset="-128"/>
                <a:ea typeface="Meiryo UI" panose="020B0604030504040204" pitchFamily="50" charset="-128"/>
              </a:rPr>
              <a:t>エントリー</a:t>
            </a:r>
            <a:r>
              <a:rPr lang="ja-JP" altLang="en-US" sz="1600" dirty="0">
                <a:latin typeface="Meiryo UI" panose="020B0604030504040204" pitchFamily="50" charset="-128"/>
                <a:ea typeface="Meiryo UI" panose="020B0604030504040204" pitchFamily="50" charset="-128"/>
              </a:rPr>
              <a:t>された製品 </a:t>
            </a:r>
            <a:r>
              <a:rPr lang="en-US" altLang="ja-JP" sz="1600" dirty="0">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サービスを審査委員会にて評価し、ファイナリストを選定します。</a:t>
            </a:r>
            <a:r>
              <a:rPr lang="ja-JP" altLang="en-US" sz="1600" b="1" dirty="0">
                <a:solidFill>
                  <a:srgbClr val="0070C0"/>
                </a:solidFill>
                <a:latin typeface="Meiryo UI" panose="020B0604030504040204" pitchFamily="50" charset="-128"/>
                <a:ea typeface="Meiryo UI" panose="020B0604030504040204" pitchFamily="50" charset="-128"/>
              </a:rPr>
              <a:t>①のエントリー期間内</a:t>
            </a:r>
            <a:r>
              <a:rPr lang="ja-JP" altLang="en-US" sz="1600" dirty="0">
                <a:latin typeface="Meiryo UI" panose="020B0604030504040204" pitchFamily="50" charset="-128"/>
                <a:ea typeface="Meiryo UI" panose="020B0604030504040204" pitchFamily="50" charset="-128"/>
              </a:rPr>
              <a:t>に、</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出展社サイトより提出いただいた情報や資料を基に審査を行うため、アピールポイントや性能などをわかりやすくおまとめください。</a:t>
            </a:r>
            <a:endParaRPr lang="ja-JP" altLang="en-US" sz="1600" dirty="0"/>
          </a:p>
        </p:txBody>
      </p:sp>
      <p:sp>
        <p:nvSpPr>
          <p:cNvPr id="15" name="テキスト ボックス 14">
            <a:extLst>
              <a:ext uri="{FF2B5EF4-FFF2-40B4-BE49-F238E27FC236}">
                <a16:creationId xmlns:a16="http://schemas.microsoft.com/office/drawing/2014/main" id="{E2304322-28B6-DEC6-38C8-98EA2C3F574F}"/>
              </a:ext>
            </a:extLst>
          </p:cNvPr>
          <p:cNvSpPr txBox="1"/>
          <p:nvPr/>
        </p:nvSpPr>
        <p:spPr>
          <a:xfrm>
            <a:off x="468083" y="4920505"/>
            <a:ext cx="11520000" cy="400110"/>
          </a:xfrm>
          <a:prstGeom prst="rect">
            <a:avLst/>
          </a:prstGeom>
          <a:solidFill>
            <a:srgbClr val="0070C0"/>
          </a:solidFill>
        </p:spPr>
        <p:txBody>
          <a:bodyPr wrap="square">
            <a:spAutoFit/>
          </a:bodyPr>
          <a:lstStyle/>
          <a:p>
            <a:r>
              <a:rPr lang="ja-JP" altLang="en-US" sz="2000" b="1" dirty="0">
                <a:solidFill>
                  <a:schemeClr val="bg1"/>
                </a:solidFill>
                <a:latin typeface="Meiryo UI" panose="020B0604030504040204" pitchFamily="50" charset="-128"/>
                <a:ea typeface="Meiryo UI" panose="020B0604030504040204" pitchFamily="50" charset="-128"/>
              </a:rPr>
              <a:t>④ ファイナリスト製品 </a:t>
            </a:r>
            <a:r>
              <a:rPr lang="en-US" altLang="ja-JP" sz="2000" b="1" dirty="0">
                <a:solidFill>
                  <a:schemeClr val="bg1"/>
                </a:solidFill>
                <a:latin typeface="Meiryo UI" panose="020B0604030504040204" pitchFamily="50" charset="-128"/>
                <a:ea typeface="Meiryo UI" panose="020B0604030504040204" pitchFamily="50" charset="-128"/>
              </a:rPr>
              <a:t>/ </a:t>
            </a:r>
            <a:r>
              <a:rPr lang="ja-JP" altLang="en-US" sz="2000" b="1" dirty="0">
                <a:solidFill>
                  <a:schemeClr val="bg1"/>
                </a:solidFill>
                <a:latin typeface="Meiryo UI" panose="020B0604030504040204" pitchFamily="50" charset="-128"/>
                <a:ea typeface="Meiryo UI" panose="020B0604030504040204" pitchFamily="50" charset="-128"/>
              </a:rPr>
              <a:t>サービス発表・公式サイトにて公開（</a:t>
            </a:r>
            <a:r>
              <a:rPr lang="en-US" altLang="ja-JP" sz="2000" b="1" dirty="0">
                <a:solidFill>
                  <a:schemeClr val="bg1"/>
                </a:solidFill>
                <a:latin typeface="Meiryo UI" panose="020B0604030504040204" pitchFamily="50" charset="-128"/>
                <a:ea typeface="Meiryo UI" panose="020B0604030504040204" pitchFamily="50" charset="-128"/>
              </a:rPr>
              <a:t>6</a:t>
            </a:r>
            <a:r>
              <a:rPr lang="ja-JP" altLang="en-US" sz="2000" b="1" dirty="0">
                <a:solidFill>
                  <a:schemeClr val="bg1"/>
                </a:solidFill>
                <a:latin typeface="Meiryo UI" panose="020B0604030504040204" pitchFamily="50" charset="-128"/>
                <a:ea typeface="Meiryo UI" panose="020B0604030504040204" pitchFamily="50" charset="-128"/>
              </a:rPr>
              <a:t>月上旬）</a:t>
            </a:r>
            <a:endParaRPr kumimoji="1" lang="en-US" altLang="ja-JP" sz="2000" b="1" dirty="0">
              <a:solidFill>
                <a:schemeClr val="bg1"/>
              </a:solidFill>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92CC94AA-562B-6665-67B2-5AE271C0AE15}"/>
              </a:ext>
            </a:extLst>
          </p:cNvPr>
          <p:cNvSpPr txBox="1"/>
          <p:nvPr/>
        </p:nvSpPr>
        <p:spPr>
          <a:xfrm>
            <a:off x="623203" y="5320615"/>
            <a:ext cx="11232000" cy="1077218"/>
          </a:xfrm>
          <a:prstGeom prst="rect">
            <a:avLst/>
          </a:prstGeom>
          <a:noFill/>
        </p:spPr>
        <p:txBody>
          <a:bodyPr wrap="square">
            <a:spAutoFit/>
          </a:bodyPr>
          <a:lstStyle/>
          <a:p>
            <a:r>
              <a:rPr lang="ja-JP" altLang="en-US" sz="1600" dirty="0">
                <a:solidFill>
                  <a:schemeClr val="tx1"/>
                </a:solidFill>
                <a:latin typeface="Meiryo UI" panose="020B0604030504040204" pitchFamily="50" charset="-128"/>
                <a:ea typeface="Meiryo UI" panose="020B0604030504040204" pitchFamily="50" charset="-128"/>
              </a:rPr>
              <a:t>ファイナリスト審査会の結果を踏まえ、ファイナリスト一覧を公式サイトで発表します</a:t>
            </a:r>
            <a:r>
              <a:rPr lang="ja-JP" altLang="en-US" sz="1600" dirty="0">
                <a:latin typeface="Meiryo UI" panose="020B0604030504040204" pitchFamily="50" charset="-128"/>
                <a:ea typeface="Meiryo UI" panose="020B0604030504040204" pitchFamily="50" charset="-128"/>
              </a:rPr>
              <a:t>。</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a:t>
            </a:r>
            <a:r>
              <a:rPr lang="en-US" altLang="ja-JP" sz="1600" dirty="0">
                <a:latin typeface="Meiryo UI" panose="020B0604030504040204" pitchFamily="50" charset="-128"/>
                <a:ea typeface="Meiryo UI" panose="020B0604030504040204" pitchFamily="50" charset="-128"/>
              </a:rPr>
              <a:t>2025</a:t>
            </a:r>
            <a:r>
              <a:rPr lang="ja-JP" altLang="en-US" sz="1600" dirty="0">
                <a:latin typeface="Meiryo UI" panose="020B0604030504040204" pitchFamily="50" charset="-128"/>
                <a:ea typeface="Meiryo UI" panose="020B0604030504040204" pitchFamily="50" charset="-128"/>
              </a:rPr>
              <a:t>年度参考</a:t>
            </a:r>
            <a:r>
              <a:rPr lang="en-US" altLang="ja-JP" sz="1600" dirty="0">
                <a:latin typeface="Meiryo UI" panose="020B0604030504040204" pitchFamily="50" charset="-128"/>
                <a:ea typeface="Meiryo UI" panose="020B0604030504040204" pitchFamily="50" charset="-128"/>
              </a:rPr>
              <a:t>URL</a:t>
            </a: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hlinkClick r:id="rId6"/>
              </a:rPr>
              <a:t>https://f2ff.jp/2025/interop/award/finalist/</a:t>
            </a:r>
            <a:r>
              <a:rPr lang="ja-JP" altLang="en-US" sz="1600" dirty="0">
                <a:latin typeface="Meiryo UI" panose="020B0604030504040204" pitchFamily="50" charset="-128"/>
                <a:ea typeface="Meiryo UI" panose="020B0604030504040204" pitchFamily="50" charset="-128"/>
              </a:rPr>
              <a:t>）</a:t>
            </a:r>
            <a:endParaRPr lang="en-US" altLang="ja-JP" sz="1600" dirty="0">
              <a:latin typeface="Meiryo UI" panose="020B0604030504040204" pitchFamily="50" charset="-128"/>
              <a:ea typeface="Meiryo UI" panose="020B0604030504040204" pitchFamily="50" charset="-128"/>
            </a:endParaRPr>
          </a:p>
          <a:p>
            <a:r>
              <a:rPr lang="ja-JP" altLang="en-US" sz="1600" dirty="0">
                <a:solidFill>
                  <a:schemeClr val="tx1"/>
                </a:solidFill>
                <a:latin typeface="Meiryo UI" panose="020B0604030504040204" pitchFamily="50" charset="-128"/>
                <a:ea typeface="Meiryo UI" panose="020B0604030504040204" pitchFamily="50" charset="-128"/>
              </a:rPr>
              <a:t>掲載される情報は、</a:t>
            </a:r>
            <a:r>
              <a:rPr lang="ja-JP" altLang="en-US" sz="1600" dirty="0">
                <a:latin typeface="Meiryo UI" panose="020B0604030504040204" pitchFamily="50" charset="-128"/>
                <a:ea typeface="Meiryo UI" panose="020B0604030504040204" pitchFamily="50" charset="-128"/>
              </a:rPr>
              <a:t> </a:t>
            </a:r>
            <a:r>
              <a:rPr lang="ja-JP" altLang="en-US" sz="1600" dirty="0">
                <a:solidFill>
                  <a:srgbClr val="FF0000"/>
                </a:solidFill>
                <a:latin typeface="Meiryo UI" panose="020B0604030504040204" pitchFamily="50" charset="-128"/>
                <a:ea typeface="Meiryo UI" panose="020B0604030504040204" pitchFamily="50" charset="-128"/>
              </a:rPr>
              <a:t>製品・サービス名（日、英）</a:t>
            </a:r>
            <a:r>
              <a:rPr lang="en-US" altLang="ja-JP" sz="1600" dirty="0">
                <a:solidFill>
                  <a:srgbClr val="FF0000"/>
                </a:solidFill>
                <a:latin typeface="Meiryo UI" panose="020B0604030504040204" pitchFamily="50" charset="-128"/>
                <a:ea typeface="Meiryo UI" panose="020B0604030504040204" pitchFamily="50" charset="-128"/>
              </a:rPr>
              <a:t>/ </a:t>
            </a:r>
            <a:r>
              <a:rPr lang="ja-JP" altLang="en-US" sz="1600" dirty="0">
                <a:solidFill>
                  <a:srgbClr val="FF0000"/>
                </a:solidFill>
                <a:latin typeface="Meiryo UI" panose="020B0604030504040204" pitchFamily="50" charset="-128"/>
                <a:ea typeface="Meiryo UI" panose="020B0604030504040204" pitchFamily="50" charset="-128"/>
              </a:rPr>
              <a:t>概要文（日、英）</a:t>
            </a:r>
            <a:r>
              <a:rPr lang="ja-JP" altLang="en-US" sz="1600" dirty="0">
                <a:latin typeface="Meiryo UI" panose="020B0604030504040204" pitchFamily="50" charset="-128"/>
                <a:ea typeface="Meiryo UI" panose="020B0604030504040204" pitchFamily="50" charset="-128"/>
              </a:rPr>
              <a:t>になります。</a:t>
            </a:r>
            <a:endParaRPr lang="en-US" altLang="ja-JP" sz="1600" dirty="0">
              <a:latin typeface="Meiryo UI" panose="020B0604030504040204" pitchFamily="50" charset="-128"/>
              <a:ea typeface="Meiryo UI" panose="020B0604030504040204" pitchFamily="50" charset="-128"/>
            </a:endParaRPr>
          </a:p>
          <a:p>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ノミネート企業のご担当者様には、別途担当営業よりご連絡させていただきます。</a:t>
            </a:r>
            <a:endParaRPr lang="en-US" altLang="ja-JP" sz="16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1680422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9F5BD6-479F-5CAD-4660-98A8D6C116A7}"/>
            </a:ext>
          </a:extLst>
        </p:cNvPr>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0FE5B551-36FC-B157-991C-DA157CE679F3}"/>
              </a:ext>
            </a:extLst>
          </p:cNvPr>
          <p:cNvSpPr txBox="1"/>
          <p:nvPr/>
        </p:nvSpPr>
        <p:spPr>
          <a:xfrm>
            <a:off x="0" y="7699"/>
            <a:ext cx="9720000" cy="646331"/>
          </a:xfrm>
          <a:prstGeom prst="rect">
            <a:avLst/>
          </a:prstGeom>
          <a:noFill/>
        </p:spPr>
        <p:txBody>
          <a:bodyPr wrap="square" rtlCol="0">
            <a:spAutoFit/>
          </a:bodyPr>
          <a:lstStyle/>
          <a:p>
            <a:r>
              <a:rPr kumimoji="1" lang="ja-JP" altLang="en-US" sz="3600" b="1" baseline="30000" dirty="0">
                <a:solidFill>
                  <a:schemeClr val="bg1"/>
                </a:solidFill>
                <a:latin typeface="Meiryo UI" panose="020B0604030504040204" pitchFamily="50" charset="-128"/>
                <a:ea typeface="Meiryo UI" panose="020B0604030504040204" pitchFamily="50" charset="-128"/>
              </a:rPr>
              <a:t>　　　</a:t>
            </a:r>
            <a:r>
              <a:rPr lang="en-US" altLang="ja-JP" sz="3600" b="1" baseline="30000" dirty="0">
                <a:solidFill>
                  <a:schemeClr val="bg1"/>
                </a:solidFill>
                <a:latin typeface="Meiryo UI" panose="020B0604030504040204" pitchFamily="50" charset="-128"/>
                <a:ea typeface="Meiryo UI" panose="020B0604030504040204" pitchFamily="50" charset="-128"/>
              </a:rPr>
              <a:t>3</a:t>
            </a:r>
            <a:r>
              <a:rPr kumimoji="1" lang="ja-JP" altLang="en-US" sz="3600" b="1" baseline="30000" dirty="0">
                <a:solidFill>
                  <a:schemeClr val="bg1"/>
                </a:solidFill>
                <a:latin typeface="Meiryo UI" panose="020B0604030504040204" pitchFamily="50" charset="-128"/>
                <a:ea typeface="Meiryo UI" panose="020B0604030504040204" pitchFamily="50" charset="-128"/>
              </a:rPr>
              <a:t>．エントリーの流れ・審査スケジュール</a:t>
            </a:r>
            <a:r>
              <a:rPr kumimoji="1" lang="en-US" altLang="ja-JP" sz="3600" b="1" baseline="30000" dirty="0">
                <a:solidFill>
                  <a:schemeClr val="bg1"/>
                </a:solidFill>
                <a:latin typeface="Meiryo UI" panose="020B0604030504040204" pitchFamily="50" charset="-128"/>
                <a:ea typeface="Meiryo UI" panose="020B0604030504040204" pitchFamily="50" charset="-128"/>
              </a:rPr>
              <a:t>	</a:t>
            </a:r>
            <a:r>
              <a:rPr kumimoji="1" lang="ja-JP" altLang="en-US" sz="3600" b="1" baseline="30000" dirty="0">
                <a:solidFill>
                  <a:schemeClr val="bg1"/>
                </a:solidFill>
                <a:latin typeface="Meiryo UI" panose="020B0604030504040204" pitchFamily="50" charset="-128"/>
                <a:ea typeface="Meiryo UI" panose="020B0604030504040204" pitchFamily="50" charset="-128"/>
              </a:rPr>
              <a:t>（２）</a:t>
            </a:r>
            <a:endParaRPr kumimoji="1" lang="ja-JP" altLang="en-US" sz="8000" b="1" dirty="0">
              <a:solidFill>
                <a:schemeClr val="bg1"/>
              </a:solidFill>
              <a:latin typeface="Meiryo UI" panose="020B0604030504040204" pitchFamily="50" charset="-128"/>
              <a:ea typeface="Meiryo UI" panose="020B0604030504040204" pitchFamily="50" charset="-128"/>
            </a:endParaRPr>
          </a:p>
        </p:txBody>
      </p:sp>
      <p:graphicFrame>
        <p:nvGraphicFramePr>
          <p:cNvPr id="2" name="表 1">
            <a:extLst>
              <a:ext uri="{FF2B5EF4-FFF2-40B4-BE49-F238E27FC236}">
                <a16:creationId xmlns:a16="http://schemas.microsoft.com/office/drawing/2014/main" id="{39B7A9DA-4C8A-9CC0-1A11-6492F4C738A9}"/>
              </a:ext>
            </a:extLst>
          </p:cNvPr>
          <p:cNvGraphicFramePr>
            <a:graphicFrameLocks noGrp="1"/>
          </p:cNvGraphicFramePr>
          <p:nvPr>
            <p:extLst>
              <p:ext uri="{D42A27DB-BD31-4B8C-83A1-F6EECF244321}">
                <p14:modId xmlns:p14="http://schemas.microsoft.com/office/powerpoint/2010/main" val="3626292352"/>
              </p:ext>
            </p:extLst>
          </p:nvPr>
        </p:nvGraphicFramePr>
        <p:xfrm>
          <a:off x="-1800000" y="7295331"/>
          <a:ext cx="11520000" cy="6455883"/>
        </p:xfrm>
        <a:graphic>
          <a:graphicData uri="http://schemas.openxmlformats.org/drawingml/2006/table">
            <a:tbl>
              <a:tblPr firstRow="1" bandRow="1">
                <a:tableStyleId>{5C22544A-7EE6-4342-B048-85BDC9FD1C3A}</a:tableStyleId>
              </a:tblPr>
              <a:tblGrid>
                <a:gridCol w="2520000">
                  <a:extLst>
                    <a:ext uri="{9D8B030D-6E8A-4147-A177-3AD203B41FA5}">
                      <a16:colId xmlns:a16="http://schemas.microsoft.com/office/drawing/2014/main" val="2451499719"/>
                    </a:ext>
                  </a:extLst>
                </a:gridCol>
                <a:gridCol w="9000000">
                  <a:extLst>
                    <a:ext uri="{9D8B030D-6E8A-4147-A177-3AD203B41FA5}">
                      <a16:colId xmlns:a16="http://schemas.microsoft.com/office/drawing/2014/main" val="2603219324"/>
                    </a:ext>
                  </a:extLst>
                </a:gridCol>
              </a:tblGrid>
              <a:tr h="1080000">
                <a:tc>
                  <a:txBody>
                    <a:bodyPr/>
                    <a:lstStyle/>
                    <a:p>
                      <a:pPr algn="ctr"/>
                      <a:r>
                        <a:rPr kumimoji="1" lang="en-US" altLang="ja-JP" dirty="0">
                          <a:latin typeface="Meiryo UI" panose="020B0604030504040204" pitchFamily="50" charset="-128"/>
                          <a:ea typeface="Meiryo UI" panose="020B0604030504040204" pitchFamily="50" charset="-128"/>
                        </a:rPr>
                        <a:t>4</a:t>
                      </a:r>
                      <a:r>
                        <a:rPr kumimoji="1" lang="ja-JP" altLang="en-US" dirty="0">
                          <a:latin typeface="Meiryo UI" panose="020B0604030504040204" pitchFamily="50" charset="-128"/>
                          <a:ea typeface="Meiryo UI" panose="020B0604030504040204" pitchFamily="50" charset="-128"/>
                        </a:rPr>
                        <a:t>月中旬～</a:t>
                      </a:r>
                      <a:endParaRPr kumimoji="1" lang="en-US" altLang="ja-JP" dirty="0">
                        <a:latin typeface="Meiryo UI" panose="020B0604030504040204" pitchFamily="50" charset="-128"/>
                        <a:ea typeface="Meiryo UI" panose="020B0604030504040204" pitchFamily="50" charset="-128"/>
                      </a:endParaRPr>
                    </a:p>
                    <a:p>
                      <a:pPr algn="ctr"/>
                      <a:r>
                        <a:rPr kumimoji="1" lang="en-US" altLang="ja-JP" dirty="0">
                          <a:latin typeface="Meiryo UI" panose="020B0604030504040204" pitchFamily="50" charset="-128"/>
                          <a:ea typeface="Meiryo UI" panose="020B0604030504040204" pitchFamily="50" charset="-128"/>
                        </a:rPr>
                        <a:t>5</a:t>
                      </a:r>
                      <a:r>
                        <a:rPr kumimoji="1" lang="ja-JP" altLang="en-US" dirty="0">
                          <a:latin typeface="Meiryo UI" panose="020B0604030504040204" pitchFamily="50" charset="-128"/>
                          <a:ea typeface="Meiryo UI" panose="020B0604030504040204" pitchFamily="50" charset="-128"/>
                        </a:rPr>
                        <a:t>月</a:t>
                      </a:r>
                      <a:r>
                        <a:rPr kumimoji="1" lang="en-US" altLang="ja-JP" dirty="0">
                          <a:latin typeface="Meiryo UI" panose="020B0604030504040204" pitchFamily="50" charset="-128"/>
                          <a:ea typeface="Meiryo UI" panose="020B0604030504040204" pitchFamily="50" charset="-128"/>
                        </a:rPr>
                        <a:t>22</a:t>
                      </a:r>
                      <a:r>
                        <a:rPr kumimoji="1" lang="ja-JP" altLang="en-US" dirty="0">
                          <a:latin typeface="Meiryo UI" panose="020B0604030504040204" pitchFamily="50" charset="-128"/>
                          <a:ea typeface="Meiryo UI" panose="020B0604030504040204" pitchFamily="50" charset="-128"/>
                        </a:rPr>
                        <a:t>日</a:t>
                      </a:r>
                      <a:r>
                        <a:rPr kumimoji="1" lang="en-US" altLang="ja-JP" dirty="0">
                          <a:latin typeface="Meiryo UI" panose="020B0604030504040204" pitchFamily="50" charset="-128"/>
                          <a:ea typeface="Meiryo UI" panose="020B0604030504040204" pitchFamily="50" charset="-128"/>
                        </a:rPr>
                        <a:t>(</a:t>
                      </a:r>
                      <a:r>
                        <a:rPr kumimoji="1" lang="ja-JP" altLang="en-US" dirty="0">
                          <a:latin typeface="Meiryo UI" panose="020B0604030504040204" pitchFamily="50" charset="-128"/>
                          <a:ea typeface="Meiryo UI" panose="020B0604030504040204" pitchFamily="50" charset="-128"/>
                        </a:rPr>
                        <a:t>金</a:t>
                      </a:r>
                      <a:r>
                        <a:rPr kumimoji="1" lang="en-US" altLang="ja-JP" dirty="0">
                          <a:latin typeface="Meiryo UI" panose="020B0604030504040204" pitchFamily="50" charset="-128"/>
                          <a:ea typeface="Meiryo UI" panose="020B0604030504040204" pitchFamily="50" charset="-128"/>
                        </a:rPr>
                        <a:t>)18</a:t>
                      </a:r>
                      <a:r>
                        <a:rPr kumimoji="1" lang="ja-JP" altLang="en-US" dirty="0">
                          <a:latin typeface="Meiryo UI" panose="020B0604030504040204" pitchFamily="50" charset="-128"/>
                          <a:ea typeface="Meiryo UI" panose="020B0604030504040204" pitchFamily="50" charset="-128"/>
                        </a:rPr>
                        <a:t>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l"/>
                      <a:r>
                        <a:rPr kumimoji="1" lang="ja-JP" altLang="en-US" sz="2400" dirty="0">
                          <a:solidFill>
                            <a:schemeClr val="tx1"/>
                          </a:solidFill>
                          <a:latin typeface="Meiryo UI" panose="020B0604030504040204" pitchFamily="50" charset="-128"/>
                          <a:ea typeface="Meiryo UI" panose="020B0604030504040204" pitchFamily="50" charset="-128"/>
                        </a:rPr>
                        <a:t>エントリー期間</a:t>
                      </a:r>
                      <a:r>
                        <a:rPr lang="ja-JP" altLang="en-US" sz="2400" dirty="0">
                          <a:solidFill>
                            <a:schemeClr val="tx1"/>
                          </a:solidFill>
                          <a:latin typeface="Meiryo UI" panose="020B0604030504040204" pitchFamily="50" charset="-128"/>
                          <a:ea typeface="Meiryo UI" panose="020B0604030504040204" pitchFamily="50" charset="-128"/>
                        </a:rPr>
                        <a:t>（「</a:t>
                      </a:r>
                      <a:r>
                        <a:rPr lang="ja-JP" altLang="en-US" sz="2400" dirty="0">
                          <a:solidFill>
                            <a:schemeClr val="tx1"/>
                          </a:solidFill>
                          <a:latin typeface="Meiryo UI" panose="020B0604030504040204" pitchFamily="50" charset="-128"/>
                          <a:ea typeface="Meiryo UI" panose="020B0604030504040204" pitchFamily="50" charset="-128"/>
                          <a:hlinkClick r:id="rId2"/>
                        </a:rPr>
                        <a:t>出展社専用サイト</a:t>
                      </a:r>
                      <a:r>
                        <a:rPr lang="ja-JP" altLang="en-US" sz="2400" dirty="0">
                          <a:solidFill>
                            <a:schemeClr val="tx1"/>
                          </a:solidFill>
                          <a:latin typeface="Meiryo UI" panose="020B0604030504040204" pitchFamily="50" charset="-128"/>
                          <a:ea typeface="Meiryo UI" panose="020B0604030504040204" pitchFamily="50" charset="-128"/>
                        </a:rPr>
                        <a:t>」よりエントリーください）</a:t>
                      </a:r>
                      <a:endParaRPr lang="en-US" altLang="ja-JP" sz="2400" dirty="0">
                        <a:solidFill>
                          <a:schemeClr val="tx1"/>
                        </a:solidFill>
                        <a:latin typeface="Meiryo UI" panose="020B0604030504040204" pitchFamily="50" charset="-128"/>
                        <a:ea typeface="Meiryo UI" panose="020B0604030504040204" pitchFamily="50" charset="-128"/>
                      </a:endParaRPr>
                    </a:p>
                    <a:p>
                      <a:r>
                        <a:rPr lang="en-US" altLang="ja-JP" dirty="0">
                          <a:solidFill>
                            <a:srgbClr val="FF0000"/>
                          </a:solidFill>
                          <a:latin typeface="Meiryo UI" panose="020B0604030504040204" pitchFamily="50" charset="-128"/>
                          <a:ea typeface="Meiryo UI" panose="020B0604030504040204" pitchFamily="50" charset="-128"/>
                        </a:rPr>
                        <a:t>※</a:t>
                      </a:r>
                      <a:r>
                        <a:rPr lang="ja-JP" altLang="en-US" dirty="0">
                          <a:solidFill>
                            <a:srgbClr val="FF0000"/>
                          </a:solidFill>
                          <a:latin typeface="Meiryo UI" panose="020B0604030504040204" pitchFamily="50" charset="-128"/>
                          <a:ea typeface="Meiryo UI" panose="020B0604030504040204" pitchFamily="50" charset="-128"/>
                        </a:rPr>
                        <a:t>エントリー内容の更新は期間内何度でも可能ですが、エントリーの受付期間の延長は</a:t>
                      </a:r>
                      <a:endParaRPr lang="en-US" altLang="ja-JP" dirty="0">
                        <a:solidFill>
                          <a:srgbClr val="FF0000"/>
                        </a:solidFill>
                        <a:latin typeface="Meiryo UI" panose="020B0604030504040204" pitchFamily="50" charset="-128"/>
                        <a:ea typeface="Meiryo UI" panose="020B0604030504040204" pitchFamily="50" charset="-128"/>
                      </a:endParaRPr>
                    </a:p>
                    <a:p>
                      <a:r>
                        <a:rPr lang="ja-JP" altLang="en-US" dirty="0">
                          <a:solidFill>
                            <a:srgbClr val="FF0000"/>
                          </a:solidFill>
                          <a:latin typeface="Meiryo UI" panose="020B0604030504040204" pitchFamily="50" charset="-128"/>
                          <a:ea typeface="Meiryo UI" panose="020B0604030504040204" pitchFamily="50" charset="-128"/>
                        </a:rPr>
                        <a:t>　 行いません。必ず期間内にエントリーを完了いただくよう、よろしくお願いいたします。</a:t>
                      </a:r>
                      <a:endParaRPr lang="en-US" altLang="ja-JP" dirty="0">
                        <a:solidFill>
                          <a:srgbClr val="FF0000"/>
                        </a:solidFill>
                        <a:latin typeface="Meiryo UI" panose="020B0604030504040204" pitchFamily="50" charset="-128"/>
                        <a:ea typeface="Meiryo UI" panose="020B0604030504040204" pitchFamily="50" charset="-128"/>
                      </a:endParaRPr>
                    </a:p>
                    <a:p>
                      <a:endParaRPr lang="en-US" altLang="ja-JP" dirty="0">
                        <a:solidFill>
                          <a:srgbClr val="FF0000"/>
                        </a:solidFill>
                        <a:latin typeface="Meiryo UI" panose="020B0604030504040204" pitchFamily="50" charset="-128"/>
                        <a:ea typeface="Meiryo UI" panose="020B0604030504040204" pitchFamily="50" charset="-128"/>
                      </a:endParaRPr>
                    </a:p>
                    <a:p>
                      <a:r>
                        <a:rPr lang="ja-JP" altLang="en-US" dirty="0">
                          <a:solidFill>
                            <a:schemeClr val="tx1"/>
                          </a:solidFill>
                          <a:latin typeface="Meiryo UI" panose="020B0604030504040204" pitchFamily="50" charset="-128"/>
                          <a:ea typeface="Meiryo UI" panose="020B0604030504040204" pitchFamily="50" charset="-128"/>
                        </a:rPr>
                        <a:t>エントリーに関する詳細なご案内は</a:t>
                      </a:r>
                      <a:r>
                        <a:rPr lang="en-US" altLang="ja-JP" dirty="0">
                          <a:solidFill>
                            <a:schemeClr val="tx1"/>
                          </a:solidFill>
                          <a:latin typeface="Meiryo UI" panose="020B0604030504040204" pitchFamily="50" charset="-128"/>
                          <a:ea typeface="Meiryo UI" panose="020B0604030504040204" pitchFamily="50" charset="-128"/>
                        </a:rPr>
                        <a:t>【7</a:t>
                      </a:r>
                      <a:r>
                        <a:rPr lang="ja-JP" altLang="en-US" dirty="0">
                          <a:solidFill>
                            <a:schemeClr val="tx1"/>
                          </a:solidFill>
                          <a:latin typeface="Meiryo UI" panose="020B0604030504040204" pitchFamily="50" charset="-128"/>
                          <a:ea typeface="Meiryo UI" panose="020B0604030504040204" pitchFamily="50" charset="-128"/>
                        </a:rPr>
                        <a:t>ページ</a:t>
                      </a:r>
                      <a:r>
                        <a:rPr lang="en-US" altLang="ja-JP" dirty="0">
                          <a:solidFill>
                            <a:schemeClr val="tx1"/>
                          </a:solidFill>
                          <a:latin typeface="Meiryo UI" panose="020B0604030504040204" pitchFamily="50" charset="-128"/>
                          <a:ea typeface="Meiryo UI" panose="020B0604030504040204" pitchFamily="50" charset="-128"/>
                        </a:rPr>
                        <a:t>】</a:t>
                      </a:r>
                      <a:r>
                        <a:rPr lang="ja-JP" altLang="en-US" dirty="0">
                          <a:solidFill>
                            <a:schemeClr val="tx1"/>
                          </a:solidFill>
                          <a:latin typeface="Meiryo UI" panose="020B0604030504040204" pitchFamily="50" charset="-128"/>
                          <a:ea typeface="Meiryo UI" panose="020B0604030504040204" pitchFamily="50" charset="-128"/>
                        </a:rPr>
                        <a:t>を参照ください。</a:t>
                      </a:r>
                      <a:endParaRPr lang="en-US" altLang="ja-JP"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782535021"/>
                  </a:ext>
                </a:extLst>
              </a:tr>
              <a:tr h="792000">
                <a:tc>
                  <a:txBody>
                    <a:bodyPr/>
                    <a:lstStyle/>
                    <a:p>
                      <a:pPr algn="ctr"/>
                      <a:r>
                        <a:rPr kumimoji="1" lang="en-US" altLang="ja-JP" b="1" dirty="0">
                          <a:solidFill>
                            <a:schemeClr val="bg1"/>
                          </a:solidFill>
                          <a:latin typeface="Meiryo UI" panose="020B0604030504040204" pitchFamily="50" charset="-128"/>
                          <a:ea typeface="Meiryo UI" panose="020B0604030504040204" pitchFamily="50" charset="-128"/>
                        </a:rPr>
                        <a:t>5</a:t>
                      </a:r>
                      <a:r>
                        <a:rPr kumimoji="1" lang="ja-JP" altLang="en-US" b="1" dirty="0">
                          <a:solidFill>
                            <a:schemeClr val="bg1"/>
                          </a:solidFill>
                          <a:latin typeface="Meiryo UI" panose="020B0604030504040204" pitchFamily="50" charset="-128"/>
                          <a:ea typeface="Meiryo UI" panose="020B0604030504040204" pitchFamily="50" charset="-128"/>
                        </a:rPr>
                        <a:t>月下旬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nSpc>
                          <a:spcPct val="100000"/>
                        </a:lnSpc>
                      </a:pPr>
                      <a:r>
                        <a:rPr lang="ja-JP" altLang="en-US" dirty="0">
                          <a:latin typeface="Meiryo UI" panose="020B0604030504040204" pitchFamily="50" charset="-128"/>
                          <a:ea typeface="Meiryo UI" panose="020B0604030504040204" pitchFamily="50" charset="-128"/>
                        </a:rPr>
                        <a:t>エントリー製品 </a:t>
                      </a:r>
                      <a:r>
                        <a:rPr lang="en-US" altLang="ja-JP" dirty="0">
                          <a:latin typeface="Meiryo UI" panose="020B0604030504040204" pitchFamily="50" charset="-128"/>
                          <a:ea typeface="Meiryo UI" panose="020B0604030504040204" pitchFamily="50" charset="-128"/>
                        </a:rPr>
                        <a:t>/ </a:t>
                      </a:r>
                      <a:r>
                        <a:rPr lang="ja-JP" altLang="en-US" dirty="0">
                          <a:latin typeface="Meiryo UI" panose="020B0604030504040204" pitchFamily="50" charset="-128"/>
                          <a:ea typeface="Meiryo UI" panose="020B0604030504040204" pitchFamily="50" charset="-128"/>
                        </a:rPr>
                        <a:t>サービス発表（公式サイトにて公開）</a:t>
                      </a:r>
                      <a:endParaRPr lang="en-US" altLang="ja-JP" dirty="0">
                        <a:latin typeface="Meiryo UI" panose="020B0604030504040204" pitchFamily="50" charset="-128"/>
                        <a:ea typeface="Meiryo UI" panose="020B0604030504040204" pitchFamily="50" charset="-128"/>
                      </a:endParaRPr>
                    </a:p>
                    <a:p>
                      <a:pPr>
                        <a:lnSpc>
                          <a:spcPct val="100000"/>
                        </a:lnSpc>
                      </a:pPr>
                      <a:r>
                        <a:rPr lang="ja-JP" altLang="en-US" dirty="0">
                          <a:latin typeface="Meiryo UI" panose="020B0604030504040204" pitchFamily="50" charset="-128"/>
                          <a:ea typeface="Meiryo UI" panose="020B0604030504040204" pitchFamily="50" charset="-128"/>
                        </a:rPr>
                        <a:t>（</a:t>
                      </a:r>
                      <a:r>
                        <a:rPr lang="en-US" altLang="ja-JP" dirty="0">
                          <a:latin typeface="Meiryo UI" panose="020B0604030504040204" pitchFamily="50" charset="-128"/>
                          <a:ea typeface="Meiryo UI" panose="020B0604030504040204" pitchFamily="50" charset="-128"/>
                        </a:rPr>
                        <a:t>2025</a:t>
                      </a:r>
                      <a:r>
                        <a:rPr lang="ja-JP" altLang="en-US" dirty="0">
                          <a:latin typeface="Meiryo UI" panose="020B0604030504040204" pitchFamily="50" charset="-128"/>
                          <a:ea typeface="Meiryo UI" panose="020B0604030504040204" pitchFamily="50" charset="-128"/>
                        </a:rPr>
                        <a:t>年度参考</a:t>
                      </a:r>
                      <a:r>
                        <a:rPr lang="en-US" altLang="ja-JP" dirty="0">
                          <a:latin typeface="Meiryo UI" panose="020B0604030504040204" pitchFamily="50" charset="-128"/>
                          <a:ea typeface="Meiryo UI" panose="020B0604030504040204" pitchFamily="50" charset="-128"/>
                        </a:rPr>
                        <a:t>URL</a:t>
                      </a:r>
                      <a:r>
                        <a:rPr lang="ja-JP" altLang="en-US" dirty="0">
                          <a:latin typeface="Meiryo UI" panose="020B0604030504040204" pitchFamily="50" charset="-128"/>
                          <a:ea typeface="Meiryo UI" panose="020B0604030504040204" pitchFamily="50" charset="-128"/>
                        </a:rPr>
                        <a:t>→ </a:t>
                      </a:r>
                      <a:r>
                        <a:rPr lang="en-US" altLang="ja-JP" dirty="0">
                          <a:latin typeface="Meiryo UI" panose="020B0604030504040204" pitchFamily="50" charset="-128"/>
                          <a:ea typeface="Meiryo UI" panose="020B0604030504040204" pitchFamily="50" charset="-128"/>
                          <a:hlinkClick r:id="rId3"/>
                        </a:rPr>
                        <a:t>https://f2ff.jp/2025/interop/award/entry/</a:t>
                      </a:r>
                      <a:r>
                        <a:rPr lang="ja-JP" altLang="en-US" dirty="0">
                          <a:latin typeface="Meiryo UI" panose="020B0604030504040204" pitchFamily="50" charset="-128"/>
                          <a:ea typeface="Meiryo UI" panose="020B0604030504040204" pitchFamily="50" charset="-128"/>
                        </a:rPr>
                        <a:t>）</a:t>
                      </a:r>
                      <a:endParaRPr lang="en-US" altLang="ja-JP" dirty="0">
                        <a:latin typeface="Meiryo UI" panose="020B0604030504040204" pitchFamily="50" charset="-128"/>
                        <a:ea typeface="Meiryo UI" panose="020B0604030504040204" pitchFamily="50" charset="-128"/>
                      </a:endParaRPr>
                    </a:p>
                    <a:p>
                      <a:pPr>
                        <a:lnSpc>
                          <a:spcPct val="100000"/>
                        </a:lnSpc>
                      </a:pPr>
                      <a:endParaRPr lang="en-US" altLang="ja-JP" dirty="0">
                        <a:latin typeface="Meiryo UI" panose="020B0604030504040204" pitchFamily="50" charset="-128"/>
                        <a:ea typeface="Meiryo UI" panose="020B0604030504040204" pitchFamily="50" charset="-128"/>
                      </a:endParaRPr>
                    </a:p>
                    <a:p>
                      <a:pPr>
                        <a:lnSpc>
                          <a:spcPct val="100000"/>
                        </a:lnSpc>
                      </a:pPr>
                      <a:r>
                        <a:rPr lang="ja-JP" altLang="en-US" dirty="0">
                          <a:latin typeface="Meiryo UI" panose="020B0604030504040204" pitchFamily="50" charset="-128"/>
                          <a:ea typeface="Meiryo UI" panose="020B0604030504040204" pitchFamily="50" charset="-128"/>
                        </a:rPr>
                        <a:t>公式サイト（エントリー一覧）に掲載される情報に関しては</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ページ</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を参照ください。</a:t>
                      </a:r>
                      <a:endParaRPr lang="en-US" altLang="ja-JP" dirty="0">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95402055"/>
                  </a:ext>
                </a:extLst>
              </a:tr>
              <a:tr h="360000">
                <a:tc>
                  <a:txBody>
                    <a:bodyPr/>
                    <a:lstStyle/>
                    <a:p>
                      <a:pPr algn="ctr"/>
                      <a:r>
                        <a:rPr kumimoji="1" lang="en-US" altLang="ja-JP" b="1" dirty="0">
                          <a:solidFill>
                            <a:schemeClr val="bg1"/>
                          </a:solidFill>
                          <a:latin typeface="Meiryo UI" panose="020B0604030504040204" pitchFamily="50" charset="-128"/>
                          <a:ea typeface="Meiryo UI" panose="020B0604030504040204" pitchFamily="50" charset="-128"/>
                        </a:rPr>
                        <a:t>5</a:t>
                      </a:r>
                      <a:r>
                        <a:rPr kumimoji="1" lang="ja-JP" altLang="en-US" b="1" dirty="0">
                          <a:solidFill>
                            <a:schemeClr val="bg1"/>
                          </a:solidFill>
                          <a:latin typeface="Meiryo UI" panose="020B0604030504040204" pitchFamily="50" charset="-128"/>
                          <a:ea typeface="Meiryo UI" panose="020B0604030504040204" pitchFamily="50" charset="-128"/>
                        </a:rPr>
                        <a:t>月</a:t>
                      </a:r>
                      <a:r>
                        <a:rPr kumimoji="1" lang="en-US" altLang="ja-JP" b="1" dirty="0">
                          <a:solidFill>
                            <a:schemeClr val="bg1"/>
                          </a:solidFill>
                          <a:latin typeface="Meiryo UI" panose="020B0604030504040204" pitchFamily="50" charset="-128"/>
                          <a:ea typeface="Meiryo UI" panose="020B0604030504040204" pitchFamily="50" charset="-128"/>
                        </a:rPr>
                        <a:t>29</a:t>
                      </a:r>
                      <a:r>
                        <a:rPr kumimoji="1" lang="ja-JP" altLang="en-US" b="1" dirty="0">
                          <a:solidFill>
                            <a:schemeClr val="bg1"/>
                          </a:solidFill>
                          <a:latin typeface="Meiryo UI" panose="020B0604030504040204" pitchFamily="50" charset="-128"/>
                          <a:ea typeface="Meiryo UI" panose="020B0604030504040204" pitchFamily="50" charset="-128"/>
                        </a:rPr>
                        <a:t>日</a:t>
                      </a:r>
                      <a:r>
                        <a:rPr kumimoji="1" lang="en-US" altLang="ja-JP" b="1" dirty="0">
                          <a:solidFill>
                            <a:schemeClr val="bg1"/>
                          </a:solidFill>
                          <a:latin typeface="Meiryo UI" panose="020B0604030504040204" pitchFamily="50" charset="-128"/>
                          <a:ea typeface="Meiryo UI" panose="020B0604030504040204" pitchFamily="50" charset="-128"/>
                        </a:rPr>
                        <a:t>(</a:t>
                      </a:r>
                      <a:r>
                        <a:rPr kumimoji="1" lang="ja-JP" altLang="en-US" b="1" dirty="0">
                          <a:solidFill>
                            <a:schemeClr val="bg1"/>
                          </a:solidFill>
                          <a:latin typeface="Meiryo UI" panose="020B0604030504040204" pitchFamily="50" charset="-128"/>
                          <a:ea typeface="Meiryo UI" panose="020B0604030504040204" pitchFamily="50" charset="-128"/>
                        </a:rPr>
                        <a:t>金</a:t>
                      </a:r>
                      <a:r>
                        <a:rPr kumimoji="1" lang="en-US" altLang="ja-JP" b="1" dirty="0">
                          <a:solidFill>
                            <a:schemeClr val="bg1"/>
                          </a:solidFill>
                          <a:latin typeface="Meiryo UI" panose="020B0604030504040204" pitchFamily="50" charset="-128"/>
                          <a:ea typeface="Meiryo UI" panose="020B0604030504040204" pitchFamily="50" charset="-128"/>
                        </a:rPr>
                        <a:t>)</a:t>
                      </a:r>
                      <a:endParaRPr kumimoji="1" lang="ja-JP" altLang="en-US" b="1"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r>
                        <a:rPr kumimoji="1" lang="ja-JP" altLang="en-US" dirty="0">
                          <a:latin typeface="Meiryo UI" panose="020B0604030504040204" pitchFamily="50" charset="-128"/>
                          <a:ea typeface="Meiryo UI" panose="020B0604030504040204" pitchFamily="50" charset="-128"/>
                        </a:rPr>
                        <a:t>ファイナリスト審査会（審査委員会にて実施いたします）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50795161"/>
                  </a:ext>
                </a:extLst>
              </a:tr>
              <a:tr h="1080000">
                <a:tc>
                  <a:txBody>
                    <a:bodyPr/>
                    <a:lstStyle/>
                    <a:p>
                      <a:pPr algn="ctr"/>
                      <a:r>
                        <a:rPr kumimoji="1" lang="en-US" altLang="ja-JP" b="1" dirty="0">
                          <a:solidFill>
                            <a:schemeClr val="bg1"/>
                          </a:solidFill>
                          <a:latin typeface="Meiryo UI" panose="020B0604030504040204" pitchFamily="50" charset="-128"/>
                          <a:ea typeface="Meiryo UI" panose="020B0604030504040204" pitchFamily="50" charset="-128"/>
                        </a:rPr>
                        <a:t>6</a:t>
                      </a:r>
                      <a:r>
                        <a:rPr kumimoji="1" lang="ja-JP" altLang="en-US" b="1" dirty="0">
                          <a:solidFill>
                            <a:schemeClr val="bg1"/>
                          </a:solidFill>
                          <a:latin typeface="Meiryo UI" panose="020B0604030504040204" pitchFamily="50" charset="-128"/>
                          <a:ea typeface="Meiryo UI" panose="020B0604030504040204" pitchFamily="50" charset="-128"/>
                        </a:rPr>
                        <a:t>月上旬予定</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r>
                        <a:rPr lang="ja-JP" altLang="en-US" dirty="0">
                          <a:latin typeface="Meiryo UI" panose="020B0604030504040204" pitchFamily="50" charset="-128"/>
                          <a:ea typeface="Meiryo UI" panose="020B0604030504040204" pitchFamily="50" charset="-128"/>
                        </a:rPr>
                        <a:t>ファイナリスト製品 </a:t>
                      </a:r>
                      <a:r>
                        <a:rPr lang="en-US" altLang="ja-JP" dirty="0">
                          <a:latin typeface="Meiryo UI" panose="020B0604030504040204" pitchFamily="50" charset="-128"/>
                          <a:ea typeface="Meiryo UI" panose="020B0604030504040204" pitchFamily="50" charset="-128"/>
                        </a:rPr>
                        <a:t>/ </a:t>
                      </a:r>
                      <a:r>
                        <a:rPr lang="ja-JP" altLang="en-US" dirty="0">
                          <a:latin typeface="Meiryo UI" panose="020B0604030504040204" pitchFamily="50" charset="-128"/>
                          <a:ea typeface="Meiryo UI" panose="020B0604030504040204" pitchFamily="50" charset="-128"/>
                        </a:rPr>
                        <a:t>サービス発表（公式サイトにて公開）</a:t>
                      </a:r>
                      <a:endParaRPr lang="en-US" altLang="ja-JP" dirty="0">
                        <a:latin typeface="Meiryo UI" panose="020B0604030504040204" pitchFamily="50" charset="-128"/>
                        <a:ea typeface="Meiryo UI" panose="020B0604030504040204" pitchFamily="50" charset="-128"/>
                      </a:endParaRPr>
                    </a:p>
                    <a:p>
                      <a:pPr>
                        <a:lnSpc>
                          <a:spcPct val="150000"/>
                        </a:lnSpc>
                      </a:pPr>
                      <a:r>
                        <a:rPr lang="ja-JP" altLang="en-US" dirty="0">
                          <a:latin typeface="Meiryo UI" panose="020B0604030504040204" pitchFamily="50" charset="-128"/>
                          <a:ea typeface="Meiryo UI" panose="020B0604030504040204" pitchFamily="50" charset="-128"/>
                        </a:rPr>
                        <a:t>（</a:t>
                      </a:r>
                      <a:r>
                        <a:rPr lang="en-US" altLang="ja-JP" dirty="0">
                          <a:latin typeface="Meiryo UI" panose="020B0604030504040204" pitchFamily="50" charset="-128"/>
                          <a:ea typeface="Meiryo UI" panose="020B0604030504040204" pitchFamily="50" charset="-128"/>
                        </a:rPr>
                        <a:t>2025</a:t>
                      </a:r>
                      <a:r>
                        <a:rPr lang="ja-JP" altLang="en-US" dirty="0">
                          <a:latin typeface="Meiryo UI" panose="020B0604030504040204" pitchFamily="50" charset="-128"/>
                          <a:ea typeface="Meiryo UI" panose="020B0604030504040204" pitchFamily="50" charset="-128"/>
                        </a:rPr>
                        <a:t>年度参考</a:t>
                      </a:r>
                      <a:r>
                        <a:rPr lang="en-US" altLang="ja-JP" dirty="0">
                          <a:latin typeface="Meiryo UI" panose="020B0604030504040204" pitchFamily="50" charset="-128"/>
                          <a:ea typeface="Meiryo UI" panose="020B0604030504040204" pitchFamily="50" charset="-128"/>
                        </a:rPr>
                        <a:t>URL</a:t>
                      </a:r>
                      <a:r>
                        <a:rPr lang="ja-JP" altLang="en-US" dirty="0">
                          <a:latin typeface="Meiryo UI" panose="020B0604030504040204" pitchFamily="50" charset="-128"/>
                          <a:ea typeface="Meiryo UI" panose="020B0604030504040204" pitchFamily="50" charset="-128"/>
                        </a:rPr>
                        <a:t>→ </a:t>
                      </a:r>
                      <a:r>
                        <a:rPr lang="en-US" altLang="ja-JP" dirty="0">
                          <a:latin typeface="Meiryo UI" panose="020B0604030504040204" pitchFamily="50" charset="-128"/>
                          <a:ea typeface="Meiryo UI" panose="020B0604030504040204" pitchFamily="50" charset="-128"/>
                          <a:hlinkClick r:id="rId4"/>
                        </a:rPr>
                        <a:t>https://f2ff.jp/2025/interop/award/finalist/</a:t>
                      </a:r>
                      <a:r>
                        <a:rPr lang="ja-JP" altLang="en-US" dirty="0">
                          <a:latin typeface="Meiryo UI" panose="020B0604030504040204" pitchFamily="50" charset="-128"/>
                          <a:ea typeface="Meiryo UI" panose="020B0604030504040204" pitchFamily="50" charset="-128"/>
                        </a:rPr>
                        <a:t>）</a:t>
                      </a:r>
                      <a:endParaRPr lang="en-US" altLang="ja-JP" dirty="0">
                        <a:latin typeface="Meiryo UI" panose="020B0604030504040204" pitchFamily="50" charset="-128"/>
                        <a:ea typeface="Meiryo UI" panose="020B0604030504040204" pitchFamily="50" charset="-128"/>
                      </a:endParaRPr>
                    </a:p>
                    <a:p>
                      <a:pPr>
                        <a:lnSpc>
                          <a:spcPct val="150000"/>
                        </a:lnSpc>
                      </a:pP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ノミネート企業のご担当者様には、別途担当営業よりご連絡させていただきます。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500824"/>
                  </a:ext>
                </a:extLst>
              </a:tr>
              <a:tr h="792000">
                <a:tc>
                  <a:txBody>
                    <a:bodyPr/>
                    <a:lstStyle/>
                    <a:p>
                      <a:pPr algn="ctr"/>
                      <a:r>
                        <a:rPr kumimoji="1" lang="en-US" altLang="ja-JP" b="1" dirty="0">
                          <a:solidFill>
                            <a:schemeClr val="bg1"/>
                          </a:solidFill>
                          <a:latin typeface="Meiryo UI" panose="020B0604030504040204" pitchFamily="50" charset="-128"/>
                          <a:ea typeface="Meiryo UI" panose="020B0604030504040204" pitchFamily="50" charset="-128"/>
                        </a:rPr>
                        <a:t>6</a:t>
                      </a:r>
                      <a:r>
                        <a:rPr kumimoji="1" lang="ja-JP" altLang="en-US" b="1" dirty="0">
                          <a:solidFill>
                            <a:schemeClr val="bg1"/>
                          </a:solidFill>
                          <a:latin typeface="Meiryo UI" panose="020B0604030504040204" pitchFamily="50" charset="-128"/>
                          <a:ea typeface="Meiryo UI" panose="020B0604030504040204" pitchFamily="50" charset="-128"/>
                        </a:rPr>
                        <a:t>月</a:t>
                      </a:r>
                      <a:r>
                        <a:rPr kumimoji="1" lang="en-US" altLang="ja-JP" b="1" dirty="0">
                          <a:solidFill>
                            <a:schemeClr val="bg1"/>
                          </a:solidFill>
                          <a:latin typeface="Meiryo UI" panose="020B0604030504040204" pitchFamily="50" charset="-128"/>
                          <a:ea typeface="Meiryo UI" panose="020B0604030504040204" pitchFamily="50" charset="-128"/>
                        </a:rPr>
                        <a:t>9</a:t>
                      </a:r>
                      <a:r>
                        <a:rPr kumimoji="1" lang="ja-JP" altLang="en-US" b="1" dirty="0">
                          <a:solidFill>
                            <a:schemeClr val="bg1"/>
                          </a:solidFill>
                          <a:latin typeface="Meiryo UI" panose="020B0604030504040204" pitchFamily="50" charset="-128"/>
                          <a:ea typeface="Meiryo UI" panose="020B0604030504040204" pitchFamily="50" charset="-128"/>
                        </a:rPr>
                        <a:t>日</a:t>
                      </a:r>
                      <a:r>
                        <a:rPr kumimoji="1" lang="en-US" altLang="ja-JP" b="1" dirty="0">
                          <a:solidFill>
                            <a:schemeClr val="bg1"/>
                          </a:solidFill>
                          <a:latin typeface="Meiryo UI" panose="020B0604030504040204" pitchFamily="50" charset="-128"/>
                          <a:ea typeface="Meiryo UI" panose="020B0604030504040204" pitchFamily="50" charset="-128"/>
                        </a:rPr>
                        <a:t>(</a:t>
                      </a:r>
                      <a:r>
                        <a:rPr kumimoji="1" lang="ja-JP" altLang="en-US" b="1" dirty="0">
                          <a:solidFill>
                            <a:schemeClr val="bg1"/>
                          </a:solidFill>
                          <a:latin typeface="Meiryo UI" panose="020B0604030504040204" pitchFamily="50" charset="-128"/>
                          <a:ea typeface="Meiryo UI" panose="020B0604030504040204" pitchFamily="50" charset="-128"/>
                        </a:rPr>
                        <a:t>火</a:t>
                      </a:r>
                      <a:r>
                        <a:rPr kumimoji="1" lang="en-US" altLang="ja-JP" b="1" dirty="0">
                          <a:solidFill>
                            <a:schemeClr val="bg1"/>
                          </a:solidFill>
                          <a:latin typeface="Meiryo UI" panose="020B0604030504040204" pitchFamily="50" charset="-128"/>
                          <a:ea typeface="Meiryo UI" panose="020B0604030504040204" pitchFamily="50" charset="-128"/>
                        </a:rPr>
                        <a:t>)PM</a:t>
                      </a:r>
                    </a:p>
                    <a:p>
                      <a:pPr algn="ctr"/>
                      <a:r>
                        <a:rPr kumimoji="1" lang="en-US" altLang="ja-JP" b="1" dirty="0">
                          <a:solidFill>
                            <a:schemeClr val="bg1"/>
                          </a:solidFill>
                          <a:latin typeface="Meiryo UI" panose="020B0604030504040204" pitchFamily="50" charset="-128"/>
                          <a:ea typeface="Meiryo UI" panose="020B0604030504040204" pitchFamily="50" charset="-128"/>
                        </a:rPr>
                        <a:t>※</a:t>
                      </a:r>
                      <a:r>
                        <a:rPr kumimoji="1" lang="ja-JP" altLang="en-US" b="1" dirty="0">
                          <a:solidFill>
                            <a:schemeClr val="bg1"/>
                          </a:solidFill>
                          <a:latin typeface="Meiryo UI" panose="020B0604030504040204" pitchFamily="50" charset="-128"/>
                          <a:ea typeface="Meiryo UI" panose="020B0604030504040204" pitchFamily="50" charset="-128"/>
                        </a:rPr>
                        <a:t>会期前日</a:t>
                      </a:r>
                      <a:endParaRPr kumimoji="1" lang="en-US" altLang="ja-JP" b="1"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r>
                        <a:rPr kumimoji="1" lang="ja-JP" altLang="en-US" dirty="0">
                          <a:latin typeface="Meiryo UI" panose="020B0604030504040204" pitchFamily="50" charset="-128"/>
                          <a:ea typeface="Meiryo UI" panose="020B0604030504040204" pitchFamily="50" charset="-128"/>
                        </a:rPr>
                        <a:t>本審査（審査員</a:t>
                      </a:r>
                      <a:r>
                        <a:rPr lang="ja-JP" altLang="en-US" dirty="0">
                          <a:latin typeface="Meiryo UI" panose="020B0604030504040204" pitchFamily="50" charset="-128"/>
                          <a:ea typeface="Meiryo UI" panose="020B0604030504040204" pitchFamily="50" charset="-128"/>
                        </a:rPr>
                        <a:t>が各出展ブースを訪問しファイナリスト製品を評価します</a:t>
                      </a:r>
                      <a:r>
                        <a:rPr kumimoji="1" lang="ja-JP" altLang="en-US" dirty="0">
                          <a:latin typeface="Meiryo UI" panose="020B0604030504040204" pitchFamily="50" charset="-128"/>
                          <a:ea typeface="Meiryo UI" panose="020B0604030504040204" pitchFamily="50" charset="-128"/>
                        </a:rPr>
                        <a:t>）</a:t>
                      </a:r>
                      <a:endParaRPr kumimoji="1" lang="en-US" altLang="ja-JP"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600" b="1" dirty="0">
                          <a:solidFill>
                            <a:srgbClr val="FF0000"/>
                          </a:solidFill>
                          <a:latin typeface="Meiryo UI" panose="020B0604030504040204" pitchFamily="50" charset="-128"/>
                          <a:ea typeface="Meiryo UI" panose="020B0604030504040204" pitchFamily="50" charset="-128"/>
                        </a:rPr>
                        <a:t>※</a:t>
                      </a:r>
                      <a:r>
                        <a:rPr lang="ja-JP" altLang="en-US" sz="1600" b="1" dirty="0">
                          <a:solidFill>
                            <a:srgbClr val="FF0000"/>
                          </a:solidFill>
                          <a:latin typeface="Meiryo UI" panose="020B0604030504040204" pitchFamily="50" charset="-128"/>
                          <a:ea typeface="Meiryo UI" panose="020B0604030504040204" pitchFamily="50" charset="-128"/>
                        </a:rPr>
                        <a:t>幕張メッセ内、各社ブースにてノミネートされた製品・説明員の配置をお願いいたします。</a:t>
                      </a:r>
                      <a:endParaRPr lang="en-US" altLang="ja-JP" sz="1600" b="1" dirty="0">
                        <a:solidFill>
                          <a:srgbClr val="FF0000"/>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b="0" dirty="0">
                          <a:solidFill>
                            <a:srgbClr val="FF0000"/>
                          </a:solidFill>
                          <a:latin typeface="Meiryo UI" panose="020B0604030504040204" pitchFamily="50" charset="-128"/>
                          <a:ea typeface="Meiryo UI" panose="020B0604030504040204" pitchFamily="50" charset="-128"/>
                        </a:rPr>
                        <a:t>本審査は</a:t>
                      </a:r>
                      <a:r>
                        <a:rPr lang="en-US" altLang="ja-JP" sz="1600" b="0" dirty="0">
                          <a:solidFill>
                            <a:srgbClr val="FF0000"/>
                          </a:solidFill>
                          <a:latin typeface="Meiryo UI" panose="020B0604030504040204" pitchFamily="50" charset="-128"/>
                          <a:ea typeface="Meiryo UI" panose="020B0604030504040204" pitchFamily="50" charset="-128"/>
                        </a:rPr>
                        <a:t>13:00</a:t>
                      </a:r>
                      <a:r>
                        <a:rPr lang="ja-JP" altLang="en-US" sz="1600" b="0" dirty="0">
                          <a:solidFill>
                            <a:srgbClr val="FF0000"/>
                          </a:solidFill>
                          <a:latin typeface="Meiryo UI" panose="020B0604030504040204" pitchFamily="50" charset="-128"/>
                          <a:ea typeface="Meiryo UI" panose="020B0604030504040204" pitchFamily="50" charset="-128"/>
                        </a:rPr>
                        <a:t>～</a:t>
                      </a:r>
                      <a:r>
                        <a:rPr lang="en-US" altLang="ja-JP" sz="1600" b="0" dirty="0">
                          <a:solidFill>
                            <a:srgbClr val="FF0000"/>
                          </a:solidFill>
                          <a:latin typeface="Meiryo UI" panose="020B0604030504040204" pitchFamily="50" charset="-128"/>
                          <a:ea typeface="Meiryo UI" panose="020B0604030504040204" pitchFamily="50" charset="-128"/>
                        </a:rPr>
                        <a:t>18:00</a:t>
                      </a:r>
                      <a:r>
                        <a:rPr lang="ja-JP" altLang="en-US" sz="1600" b="0" dirty="0">
                          <a:solidFill>
                            <a:srgbClr val="FF0000"/>
                          </a:solidFill>
                          <a:latin typeface="Meiryo UI" panose="020B0604030504040204" pitchFamily="50" charset="-128"/>
                          <a:ea typeface="Meiryo UI" panose="020B0604030504040204" pitchFamily="50" charset="-128"/>
                        </a:rPr>
                        <a:t>の間で実施予定。</a:t>
                      </a:r>
                      <a:r>
                        <a:rPr lang="en-US" altLang="ja-JP" sz="1600" b="0" dirty="0">
                          <a:solidFill>
                            <a:srgbClr val="FF0000"/>
                          </a:solidFill>
                          <a:latin typeface="Meiryo UI" panose="020B0604030504040204" pitchFamily="50" charset="-128"/>
                          <a:ea typeface="Meiryo UI" panose="020B0604030504040204" pitchFamily="50" charset="-128"/>
                        </a:rPr>
                        <a:t>1</a:t>
                      </a:r>
                      <a:r>
                        <a:rPr lang="ja-JP" altLang="en-US" sz="1600" b="0" dirty="0">
                          <a:solidFill>
                            <a:srgbClr val="FF0000"/>
                          </a:solidFill>
                          <a:latin typeface="Meiryo UI" panose="020B0604030504040204" pitchFamily="50" charset="-128"/>
                          <a:ea typeface="Meiryo UI" panose="020B0604030504040204" pitchFamily="50" charset="-128"/>
                        </a:rPr>
                        <a:t>時間単位で審査時間の目安をお知らせします。</a:t>
                      </a:r>
                      <a:endParaRPr lang="en-US" altLang="ja-JP" sz="1600" b="0" dirty="0">
                        <a:solidFill>
                          <a:srgbClr val="FF0000"/>
                        </a:solidFill>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600" b="0" dirty="0">
                          <a:solidFill>
                            <a:srgbClr val="FF0000"/>
                          </a:solidFill>
                          <a:latin typeface="Meiryo UI" panose="020B0604030504040204" pitchFamily="50" charset="-128"/>
                          <a:ea typeface="Meiryo UI" panose="020B0604030504040204" pitchFamily="50" charset="-128"/>
                        </a:rPr>
                        <a:t>（審査時間は</a:t>
                      </a:r>
                      <a:r>
                        <a:rPr lang="en-US" altLang="ja-JP" sz="1600" b="0" dirty="0">
                          <a:solidFill>
                            <a:srgbClr val="FF0000"/>
                          </a:solidFill>
                          <a:latin typeface="Meiryo UI" panose="020B0604030504040204" pitchFamily="50" charset="-128"/>
                          <a:ea typeface="Meiryo UI" panose="020B0604030504040204" pitchFamily="50" charset="-128"/>
                        </a:rPr>
                        <a:t>1</a:t>
                      </a:r>
                      <a:r>
                        <a:rPr lang="ja-JP" altLang="en-US" sz="1600" b="0" dirty="0">
                          <a:solidFill>
                            <a:srgbClr val="FF0000"/>
                          </a:solidFill>
                          <a:latin typeface="Meiryo UI" panose="020B0604030504040204" pitchFamily="50" charset="-128"/>
                          <a:ea typeface="Meiryo UI" panose="020B0604030504040204" pitchFamily="50" charset="-128"/>
                        </a:rPr>
                        <a:t>製品・サービスにつき約</a:t>
                      </a:r>
                      <a:r>
                        <a:rPr lang="en-US" altLang="ja-JP" sz="1600" b="0" dirty="0">
                          <a:solidFill>
                            <a:srgbClr val="FF0000"/>
                          </a:solidFill>
                          <a:latin typeface="Meiryo UI" panose="020B0604030504040204" pitchFamily="50" charset="-128"/>
                          <a:ea typeface="Meiryo UI" panose="020B0604030504040204" pitchFamily="50" charset="-128"/>
                        </a:rPr>
                        <a:t>15</a:t>
                      </a:r>
                      <a:r>
                        <a:rPr lang="ja-JP" altLang="en-US" sz="1600" b="0" dirty="0">
                          <a:solidFill>
                            <a:srgbClr val="FF0000"/>
                          </a:solidFill>
                          <a:latin typeface="Meiryo UI" panose="020B0604030504040204" pitchFamily="50" charset="-128"/>
                          <a:ea typeface="Meiryo UI" panose="020B0604030504040204" pitchFamily="50" charset="-128"/>
                        </a:rPr>
                        <a:t>分程度です。）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98938599"/>
                  </a:ext>
                </a:extLst>
              </a:tr>
              <a:tr h="360000">
                <a:tc>
                  <a:txBody>
                    <a:bodyPr/>
                    <a:lstStyle/>
                    <a:p>
                      <a:pPr algn="ctr"/>
                      <a:r>
                        <a:rPr kumimoji="1" lang="en-US" altLang="ja-JP" b="1" dirty="0">
                          <a:solidFill>
                            <a:schemeClr val="bg1"/>
                          </a:solidFill>
                          <a:latin typeface="Meiryo UI" panose="020B0604030504040204" pitchFamily="50" charset="-128"/>
                          <a:ea typeface="Meiryo UI" panose="020B0604030504040204" pitchFamily="50" charset="-128"/>
                        </a:rPr>
                        <a:t>6</a:t>
                      </a:r>
                      <a:r>
                        <a:rPr kumimoji="1" lang="ja-JP" altLang="en-US" b="1" dirty="0">
                          <a:solidFill>
                            <a:schemeClr val="bg1"/>
                          </a:solidFill>
                          <a:latin typeface="Meiryo UI" panose="020B0604030504040204" pitchFamily="50" charset="-128"/>
                          <a:ea typeface="Meiryo UI" panose="020B0604030504040204" pitchFamily="50" charset="-128"/>
                        </a:rPr>
                        <a:t>月</a:t>
                      </a:r>
                      <a:r>
                        <a:rPr kumimoji="1" lang="en-US" altLang="ja-JP" b="1" dirty="0">
                          <a:solidFill>
                            <a:schemeClr val="bg1"/>
                          </a:solidFill>
                          <a:latin typeface="Meiryo UI" panose="020B0604030504040204" pitchFamily="50" charset="-128"/>
                          <a:ea typeface="Meiryo UI" panose="020B0604030504040204" pitchFamily="50" charset="-128"/>
                        </a:rPr>
                        <a:t>10</a:t>
                      </a:r>
                      <a:r>
                        <a:rPr kumimoji="1" lang="ja-JP" altLang="en-US" b="1" dirty="0">
                          <a:solidFill>
                            <a:schemeClr val="bg1"/>
                          </a:solidFill>
                          <a:latin typeface="Meiryo UI" panose="020B0604030504040204" pitchFamily="50" charset="-128"/>
                          <a:ea typeface="Meiryo UI" panose="020B0604030504040204" pitchFamily="50" charset="-128"/>
                        </a:rPr>
                        <a:t>日</a:t>
                      </a:r>
                      <a:r>
                        <a:rPr kumimoji="1" lang="en-US" altLang="ja-JP" b="1" dirty="0">
                          <a:solidFill>
                            <a:schemeClr val="bg1"/>
                          </a:solidFill>
                          <a:latin typeface="Meiryo UI" panose="020B0604030504040204" pitchFamily="50" charset="-128"/>
                          <a:ea typeface="Meiryo UI" panose="020B0604030504040204" pitchFamily="50" charset="-128"/>
                        </a:rPr>
                        <a:t>(</a:t>
                      </a:r>
                      <a:r>
                        <a:rPr kumimoji="1" lang="ja-JP" altLang="en-US" b="1" dirty="0">
                          <a:solidFill>
                            <a:schemeClr val="bg1"/>
                          </a:solidFill>
                          <a:latin typeface="Meiryo UI" panose="020B0604030504040204" pitchFamily="50" charset="-128"/>
                          <a:ea typeface="Meiryo UI" panose="020B0604030504040204" pitchFamily="50" charset="-128"/>
                        </a:rPr>
                        <a:t>水</a:t>
                      </a:r>
                      <a:r>
                        <a:rPr kumimoji="1" lang="en-US" altLang="ja-JP" b="1" dirty="0">
                          <a:solidFill>
                            <a:schemeClr val="bg1"/>
                          </a:solidFill>
                          <a:latin typeface="Meiryo UI" panose="020B0604030504040204" pitchFamily="50" charset="-128"/>
                          <a:ea typeface="Meiryo UI" panose="020B0604030504040204" pitchFamily="50" charset="-128"/>
                        </a:rPr>
                        <a:t>)AM</a:t>
                      </a:r>
                      <a:endParaRPr kumimoji="1" lang="ja-JP" altLang="en-US" b="1"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r>
                        <a:rPr lang="ja-JP" altLang="en-US" dirty="0">
                          <a:latin typeface="Meiryo UI" panose="020B0604030504040204" pitchFamily="50" charset="-128"/>
                          <a:ea typeface="Meiryo UI" panose="020B0604030504040204" pitchFamily="50" charset="-128"/>
                        </a:rPr>
                        <a:t>最終審査会（審査委員会内にて実施いたします）</a:t>
                      </a:r>
                      <a:endParaRPr kumimoji="1" lang="ja-JP" altLang="en-US" dirty="0">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02627614"/>
                  </a:ext>
                </a:extLst>
              </a:tr>
              <a:tr h="792000">
                <a:tc>
                  <a:txBody>
                    <a:bodyPr/>
                    <a:lstStyle/>
                    <a:p>
                      <a:pPr algn="ctr"/>
                      <a:r>
                        <a:rPr kumimoji="1" lang="en-US" altLang="ja-JP" b="1" dirty="0">
                          <a:solidFill>
                            <a:schemeClr val="bg1"/>
                          </a:solidFill>
                          <a:latin typeface="Meiryo UI" panose="020B0604030504040204" pitchFamily="50" charset="-128"/>
                          <a:ea typeface="Meiryo UI" panose="020B0604030504040204" pitchFamily="50" charset="-128"/>
                        </a:rPr>
                        <a:t>6</a:t>
                      </a:r>
                      <a:r>
                        <a:rPr kumimoji="1" lang="ja-JP" altLang="en-US" b="1" dirty="0">
                          <a:solidFill>
                            <a:schemeClr val="bg1"/>
                          </a:solidFill>
                          <a:latin typeface="Meiryo UI" panose="020B0604030504040204" pitchFamily="50" charset="-128"/>
                          <a:ea typeface="Meiryo UI" panose="020B0604030504040204" pitchFamily="50" charset="-128"/>
                        </a:rPr>
                        <a:t>月</a:t>
                      </a:r>
                      <a:r>
                        <a:rPr kumimoji="1" lang="en-US" altLang="ja-JP" b="1" dirty="0">
                          <a:solidFill>
                            <a:schemeClr val="bg1"/>
                          </a:solidFill>
                          <a:latin typeface="Meiryo UI" panose="020B0604030504040204" pitchFamily="50" charset="-128"/>
                          <a:ea typeface="Meiryo UI" panose="020B0604030504040204" pitchFamily="50" charset="-128"/>
                        </a:rPr>
                        <a:t>10</a:t>
                      </a:r>
                      <a:r>
                        <a:rPr kumimoji="1" lang="ja-JP" altLang="en-US" b="1" dirty="0">
                          <a:solidFill>
                            <a:schemeClr val="bg1"/>
                          </a:solidFill>
                          <a:latin typeface="Meiryo UI" panose="020B0604030504040204" pitchFamily="50" charset="-128"/>
                          <a:ea typeface="Meiryo UI" panose="020B0604030504040204" pitchFamily="50" charset="-128"/>
                        </a:rPr>
                        <a:t>日</a:t>
                      </a:r>
                      <a:r>
                        <a:rPr kumimoji="1" lang="en-US" altLang="ja-JP" b="1" dirty="0">
                          <a:solidFill>
                            <a:schemeClr val="bg1"/>
                          </a:solidFill>
                          <a:latin typeface="Meiryo UI" panose="020B0604030504040204" pitchFamily="50" charset="-128"/>
                          <a:ea typeface="Meiryo UI" panose="020B0604030504040204" pitchFamily="50" charset="-128"/>
                        </a:rPr>
                        <a:t>(</a:t>
                      </a:r>
                      <a:r>
                        <a:rPr kumimoji="1" lang="ja-JP" altLang="en-US" b="1" dirty="0">
                          <a:solidFill>
                            <a:schemeClr val="bg1"/>
                          </a:solidFill>
                          <a:latin typeface="Meiryo UI" panose="020B0604030504040204" pitchFamily="50" charset="-128"/>
                          <a:ea typeface="Meiryo UI" panose="020B0604030504040204" pitchFamily="50" charset="-128"/>
                        </a:rPr>
                        <a:t>水</a:t>
                      </a:r>
                      <a:r>
                        <a:rPr kumimoji="1" lang="en-US" altLang="ja-JP" b="1" dirty="0">
                          <a:solidFill>
                            <a:schemeClr val="bg1"/>
                          </a:solidFill>
                          <a:latin typeface="Meiryo UI" panose="020B0604030504040204" pitchFamily="50" charset="-128"/>
                          <a:ea typeface="Meiryo UI" panose="020B0604030504040204" pitchFamily="50" charset="-128"/>
                        </a:rPr>
                        <a:t>)PM</a:t>
                      </a:r>
                      <a:endParaRPr kumimoji="1" lang="ja-JP" altLang="en-US" b="1" dirty="0">
                        <a:solidFill>
                          <a:schemeClr val="bg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r>
                        <a:rPr lang="ja-JP" altLang="en-US" dirty="0">
                          <a:latin typeface="Meiryo UI" panose="020B0604030504040204" pitchFamily="50" charset="-128"/>
                          <a:ea typeface="Meiryo UI" panose="020B0604030504040204" pitchFamily="50" charset="-128"/>
                        </a:rPr>
                        <a:t>受賞製品 </a:t>
                      </a:r>
                      <a:r>
                        <a:rPr lang="en-US" altLang="ja-JP" dirty="0">
                          <a:latin typeface="Meiryo UI" panose="020B0604030504040204" pitchFamily="50" charset="-128"/>
                          <a:ea typeface="Meiryo UI" panose="020B0604030504040204" pitchFamily="50" charset="-128"/>
                        </a:rPr>
                        <a:t>/ </a:t>
                      </a:r>
                      <a:r>
                        <a:rPr lang="ja-JP" altLang="en-US" dirty="0">
                          <a:latin typeface="Meiryo UI" panose="020B0604030504040204" pitchFamily="50" charset="-128"/>
                          <a:ea typeface="Meiryo UI" panose="020B0604030504040204" pitchFamily="50" charset="-128"/>
                        </a:rPr>
                        <a:t>サービス発表（公式サイトにて公開）・表彰式（各社ブースにて）</a:t>
                      </a:r>
                      <a:endParaRPr lang="en-US" altLang="ja-JP" dirty="0">
                        <a:latin typeface="Meiryo UI" panose="020B0604030504040204" pitchFamily="50" charset="-128"/>
                        <a:ea typeface="Meiryo UI" panose="020B0604030504040204" pitchFamily="50" charset="-128"/>
                      </a:endParaRPr>
                    </a:p>
                    <a:p>
                      <a:r>
                        <a:rPr lang="ja-JP" altLang="en-US" dirty="0">
                          <a:latin typeface="Meiryo UI" panose="020B0604030504040204" pitchFamily="50" charset="-128"/>
                          <a:ea typeface="Meiryo UI" panose="020B0604030504040204" pitchFamily="50" charset="-128"/>
                        </a:rPr>
                        <a:t>（</a:t>
                      </a:r>
                      <a:r>
                        <a:rPr lang="en-US" altLang="ja-JP" dirty="0">
                          <a:latin typeface="Meiryo UI" panose="020B0604030504040204" pitchFamily="50" charset="-128"/>
                          <a:ea typeface="Meiryo UI" panose="020B0604030504040204" pitchFamily="50" charset="-128"/>
                        </a:rPr>
                        <a:t>2025</a:t>
                      </a:r>
                      <a:r>
                        <a:rPr lang="ja-JP" altLang="en-US" dirty="0">
                          <a:latin typeface="Meiryo UI" panose="020B0604030504040204" pitchFamily="50" charset="-128"/>
                          <a:ea typeface="Meiryo UI" panose="020B0604030504040204" pitchFamily="50" charset="-128"/>
                        </a:rPr>
                        <a:t>年度参考</a:t>
                      </a:r>
                      <a:r>
                        <a:rPr lang="en-US" altLang="ja-JP" dirty="0">
                          <a:latin typeface="Meiryo UI" panose="020B0604030504040204" pitchFamily="50" charset="-128"/>
                          <a:ea typeface="Meiryo UI" panose="020B0604030504040204" pitchFamily="50" charset="-128"/>
                        </a:rPr>
                        <a:t>URL</a:t>
                      </a:r>
                      <a:r>
                        <a:rPr lang="ja-JP" altLang="en-US" dirty="0">
                          <a:latin typeface="Meiryo UI" panose="020B0604030504040204" pitchFamily="50" charset="-128"/>
                          <a:ea typeface="Meiryo UI" panose="020B0604030504040204" pitchFamily="50" charset="-128"/>
                        </a:rPr>
                        <a:t>→ </a:t>
                      </a:r>
                      <a:r>
                        <a:rPr lang="en-US" altLang="ja-JP" dirty="0">
                          <a:latin typeface="Meiryo UI" panose="020B0604030504040204" pitchFamily="50" charset="-128"/>
                          <a:ea typeface="Meiryo UI" panose="020B0604030504040204" pitchFamily="50" charset="-128"/>
                          <a:hlinkClick r:id="rId5"/>
                        </a:rPr>
                        <a:t>https://f2ff.jp/2025/interop/award/winner/</a:t>
                      </a:r>
                      <a:r>
                        <a:rPr lang="ja-JP" altLang="en-US" dirty="0">
                          <a:latin typeface="Meiryo UI" panose="020B0604030504040204" pitchFamily="50" charset="-128"/>
                          <a:ea typeface="Meiryo UI" panose="020B0604030504040204" pitchFamily="50" charset="-128"/>
                        </a:rPr>
                        <a:t>）</a:t>
                      </a:r>
                      <a:endParaRPr lang="en-US" altLang="ja-JP" dirty="0">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34394731"/>
                  </a:ext>
                </a:extLst>
              </a:tr>
            </a:tbl>
          </a:graphicData>
        </a:graphic>
      </p:graphicFrame>
      <p:sp>
        <p:nvSpPr>
          <p:cNvPr id="5" name="テキスト ボックス 4">
            <a:extLst>
              <a:ext uri="{FF2B5EF4-FFF2-40B4-BE49-F238E27FC236}">
                <a16:creationId xmlns:a16="http://schemas.microsoft.com/office/drawing/2014/main" id="{86596B23-8ADE-F07F-C111-65F5BEC06395}"/>
              </a:ext>
            </a:extLst>
          </p:cNvPr>
          <p:cNvSpPr txBox="1"/>
          <p:nvPr/>
        </p:nvSpPr>
        <p:spPr>
          <a:xfrm>
            <a:off x="468083" y="736764"/>
            <a:ext cx="11520000" cy="400110"/>
          </a:xfrm>
          <a:prstGeom prst="rect">
            <a:avLst/>
          </a:prstGeom>
          <a:solidFill>
            <a:srgbClr val="0070C0"/>
          </a:solidFill>
        </p:spPr>
        <p:txBody>
          <a:bodyPr wrap="square">
            <a:spAutoFit/>
          </a:bodyPr>
          <a:lstStyle/>
          <a:p>
            <a:r>
              <a:rPr kumimoji="1" lang="ja-JP" altLang="en-US" sz="2000" b="1" dirty="0">
                <a:solidFill>
                  <a:schemeClr val="bg1"/>
                </a:solidFill>
                <a:latin typeface="Meiryo UI" panose="020B0604030504040204" pitchFamily="50" charset="-128"/>
                <a:ea typeface="Meiryo UI" panose="020B0604030504040204" pitchFamily="50" charset="-128"/>
              </a:rPr>
              <a:t>⑤ 本審査</a:t>
            </a:r>
            <a:r>
              <a:rPr lang="ja-JP" altLang="en-US" sz="2000" b="1" dirty="0">
                <a:solidFill>
                  <a:schemeClr val="bg1"/>
                </a:solidFill>
                <a:latin typeface="Meiryo UI" panose="020B0604030504040204" pitchFamily="50" charset="-128"/>
                <a:ea typeface="Meiryo UI" panose="020B0604030504040204" pitchFamily="50" charset="-128"/>
              </a:rPr>
              <a:t>（</a:t>
            </a:r>
            <a:r>
              <a:rPr lang="en-US" altLang="ja-JP" sz="2000" b="1" dirty="0">
                <a:solidFill>
                  <a:schemeClr val="bg1"/>
                </a:solidFill>
                <a:latin typeface="Meiryo UI" panose="020B0604030504040204" pitchFamily="50" charset="-128"/>
                <a:ea typeface="Meiryo UI" panose="020B0604030504040204" pitchFamily="50" charset="-128"/>
              </a:rPr>
              <a:t>6</a:t>
            </a:r>
            <a:r>
              <a:rPr lang="ja-JP" altLang="en-US" sz="2000" b="1" dirty="0">
                <a:solidFill>
                  <a:schemeClr val="bg1"/>
                </a:solidFill>
                <a:latin typeface="Meiryo UI" panose="020B0604030504040204" pitchFamily="50" charset="-128"/>
                <a:ea typeface="Meiryo UI" panose="020B0604030504040204" pitchFamily="50" charset="-128"/>
              </a:rPr>
              <a:t>月</a:t>
            </a:r>
            <a:r>
              <a:rPr lang="en-US" altLang="ja-JP" sz="2000" b="1" dirty="0">
                <a:solidFill>
                  <a:schemeClr val="bg1"/>
                </a:solidFill>
                <a:latin typeface="Meiryo UI" panose="020B0604030504040204" pitchFamily="50" charset="-128"/>
                <a:ea typeface="Meiryo UI" panose="020B0604030504040204" pitchFamily="50" charset="-128"/>
              </a:rPr>
              <a:t>9</a:t>
            </a:r>
            <a:r>
              <a:rPr lang="ja-JP" altLang="en-US" sz="2000" b="1" dirty="0">
                <a:solidFill>
                  <a:schemeClr val="bg1"/>
                </a:solidFill>
                <a:latin typeface="Meiryo UI" panose="020B0604030504040204" pitchFamily="50" charset="-128"/>
                <a:ea typeface="Meiryo UI" panose="020B0604030504040204" pitchFamily="50" charset="-128"/>
              </a:rPr>
              <a:t>日</a:t>
            </a:r>
            <a:r>
              <a:rPr lang="en-US" altLang="ja-JP" sz="2000" b="1" dirty="0">
                <a:solidFill>
                  <a:schemeClr val="bg1"/>
                </a:solidFill>
                <a:latin typeface="Meiryo UI" panose="020B0604030504040204" pitchFamily="50" charset="-128"/>
                <a:ea typeface="Meiryo UI" panose="020B0604030504040204" pitchFamily="50" charset="-128"/>
              </a:rPr>
              <a:t>(</a:t>
            </a:r>
            <a:r>
              <a:rPr lang="ja-JP" altLang="en-US" sz="2000" b="1" dirty="0">
                <a:solidFill>
                  <a:schemeClr val="bg1"/>
                </a:solidFill>
                <a:latin typeface="Meiryo UI" panose="020B0604030504040204" pitchFamily="50" charset="-128"/>
                <a:ea typeface="Meiryo UI" panose="020B0604030504040204" pitchFamily="50" charset="-128"/>
              </a:rPr>
              <a:t>火</a:t>
            </a:r>
            <a:r>
              <a:rPr lang="en-US" altLang="ja-JP" sz="2000" b="1" dirty="0">
                <a:solidFill>
                  <a:schemeClr val="bg1"/>
                </a:solidFill>
                <a:latin typeface="Meiryo UI" panose="020B0604030504040204" pitchFamily="50" charset="-128"/>
                <a:ea typeface="Meiryo UI" panose="020B0604030504040204" pitchFamily="50" charset="-128"/>
              </a:rPr>
              <a:t>) ※</a:t>
            </a:r>
            <a:r>
              <a:rPr lang="ja-JP" altLang="en-US" sz="2000" b="1" dirty="0">
                <a:solidFill>
                  <a:schemeClr val="bg1"/>
                </a:solidFill>
                <a:latin typeface="Meiryo UI" panose="020B0604030504040204" pitchFamily="50" charset="-128"/>
                <a:ea typeface="Meiryo UI" panose="020B0604030504040204" pitchFamily="50" charset="-128"/>
              </a:rPr>
              <a:t>会期前日）</a:t>
            </a:r>
            <a:endParaRPr kumimoji="1" lang="en-US" altLang="ja-JP" sz="2000" b="1" dirty="0">
              <a:solidFill>
                <a:schemeClr val="bg1"/>
              </a:solidFill>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83CDC380-8C06-F53B-1C60-7839F3B5B4C5}"/>
              </a:ext>
            </a:extLst>
          </p:cNvPr>
          <p:cNvSpPr txBox="1"/>
          <p:nvPr/>
        </p:nvSpPr>
        <p:spPr>
          <a:xfrm>
            <a:off x="623205" y="1136874"/>
            <a:ext cx="10945589" cy="1077218"/>
          </a:xfrm>
          <a:prstGeom prst="rect">
            <a:avLst/>
          </a:prstGeom>
          <a:noFill/>
        </p:spPr>
        <p:txBody>
          <a:bodyPr wrap="square">
            <a:spAutoFit/>
          </a:bodyPr>
          <a:lstStyle/>
          <a:p>
            <a:r>
              <a:rPr lang="ja-JP" altLang="en-US" sz="1600" dirty="0">
                <a:solidFill>
                  <a:schemeClr val="tx1"/>
                </a:solidFill>
                <a:latin typeface="Meiryo UI" panose="020B0604030504040204" pitchFamily="50" charset="-128"/>
                <a:ea typeface="Meiryo UI" panose="020B0604030504040204" pitchFamily="50" charset="-128"/>
              </a:rPr>
              <a:t>審査員が幕張メッセ内、各社出展ブースを訪問しファイナリスト製品を評価しますので、</a:t>
            </a:r>
            <a:endParaRPr lang="en-US" altLang="ja-JP" sz="1600" dirty="0">
              <a:solidFill>
                <a:schemeClr val="tx1"/>
              </a:solidFill>
              <a:latin typeface="Meiryo UI" panose="020B0604030504040204" pitchFamily="50" charset="-128"/>
              <a:ea typeface="Meiryo UI" panose="020B0604030504040204" pitchFamily="50" charset="-128"/>
            </a:endParaRPr>
          </a:p>
          <a:p>
            <a:r>
              <a:rPr lang="ja-JP" altLang="en-US" sz="1600" dirty="0">
                <a:solidFill>
                  <a:srgbClr val="FF0000"/>
                </a:solidFill>
                <a:latin typeface="Meiryo UI" panose="020B0604030504040204" pitchFamily="50" charset="-128"/>
                <a:ea typeface="Meiryo UI" panose="020B0604030504040204" pitchFamily="50" charset="-128"/>
              </a:rPr>
              <a:t>ノミネートされた製品・説明員の配置をお願いいたします。</a:t>
            </a:r>
          </a:p>
          <a:p>
            <a:r>
              <a:rPr lang="ja-JP" altLang="en-US" sz="1600" dirty="0">
                <a:solidFill>
                  <a:schemeClr val="tx1"/>
                </a:solidFill>
                <a:latin typeface="Meiryo UI" panose="020B0604030504040204" pitchFamily="50" charset="-128"/>
                <a:ea typeface="Meiryo UI" panose="020B0604030504040204" pitchFamily="50" charset="-128"/>
              </a:rPr>
              <a:t>本審査は</a:t>
            </a:r>
            <a:r>
              <a:rPr lang="en-US" altLang="ja-JP" sz="1600" dirty="0">
                <a:solidFill>
                  <a:schemeClr val="tx1"/>
                </a:solidFill>
                <a:latin typeface="Meiryo UI" panose="020B0604030504040204" pitchFamily="50" charset="-128"/>
                <a:ea typeface="Meiryo UI" panose="020B0604030504040204" pitchFamily="50" charset="-128"/>
              </a:rPr>
              <a:t>13:00~19:00</a:t>
            </a:r>
            <a:r>
              <a:rPr lang="ja-JP" altLang="en-US" sz="1600" dirty="0">
                <a:solidFill>
                  <a:schemeClr val="tx1"/>
                </a:solidFill>
                <a:latin typeface="Meiryo UI" panose="020B0604030504040204" pitchFamily="50" charset="-128"/>
                <a:ea typeface="Meiryo UI" panose="020B0604030504040204" pitchFamily="50" charset="-128"/>
              </a:rPr>
              <a:t>の間で実施予定で、審査時間は</a:t>
            </a:r>
            <a:r>
              <a:rPr lang="en-US" altLang="ja-JP" sz="1600" dirty="0">
                <a:solidFill>
                  <a:schemeClr val="tx1"/>
                </a:solidFill>
                <a:latin typeface="Meiryo UI" panose="020B0604030504040204" pitchFamily="50" charset="-128"/>
                <a:ea typeface="Meiryo UI" panose="020B0604030504040204" pitchFamily="50" charset="-128"/>
              </a:rPr>
              <a:t>1</a:t>
            </a:r>
            <a:r>
              <a:rPr lang="ja-JP" altLang="en-US" sz="1600" dirty="0">
                <a:solidFill>
                  <a:schemeClr val="tx1"/>
                </a:solidFill>
                <a:latin typeface="Meiryo UI" panose="020B0604030504040204" pitchFamily="50" charset="-128"/>
                <a:ea typeface="Meiryo UI" panose="020B0604030504040204" pitchFamily="50" charset="-128"/>
              </a:rPr>
              <a:t>製品・サービスにつき約</a:t>
            </a:r>
            <a:r>
              <a:rPr lang="en-US" altLang="ja-JP" sz="1600" dirty="0">
                <a:solidFill>
                  <a:schemeClr val="tx1"/>
                </a:solidFill>
                <a:latin typeface="Meiryo UI" panose="020B0604030504040204" pitchFamily="50" charset="-128"/>
                <a:ea typeface="Meiryo UI" panose="020B0604030504040204" pitchFamily="50" charset="-128"/>
              </a:rPr>
              <a:t>15</a:t>
            </a:r>
            <a:r>
              <a:rPr lang="ja-JP" altLang="en-US" sz="1600" dirty="0">
                <a:solidFill>
                  <a:schemeClr val="tx1"/>
                </a:solidFill>
                <a:latin typeface="Meiryo UI" panose="020B0604030504040204" pitchFamily="50" charset="-128"/>
                <a:ea typeface="Meiryo UI" panose="020B0604030504040204" pitchFamily="50" charset="-128"/>
              </a:rPr>
              <a:t>分程度となります。</a:t>
            </a:r>
            <a:endParaRPr lang="en-US" altLang="ja-JP" sz="1600" dirty="0">
              <a:solidFill>
                <a:schemeClr val="tx1"/>
              </a:solidFill>
              <a:latin typeface="Meiryo UI" panose="020B0604030504040204" pitchFamily="50" charset="-128"/>
              <a:ea typeface="Meiryo UI" panose="020B0604030504040204" pitchFamily="50" charset="-128"/>
            </a:endParaRPr>
          </a:p>
          <a:p>
            <a:r>
              <a:rPr lang="ja-JP" altLang="en-US" sz="1600" dirty="0">
                <a:solidFill>
                  <a:schemeClr val="tx1"/>
                </a:solidFill>
                <a:latin typeface="Meiryo UI" panose="020B0604030504040204" pitchFamily="50" charset="-128"/>
                <a:ea typeface="Meiryo UI" panose="020B0604030504040204" pitchFamily="50" charset="-128"/>
              </a:rPr>
              <a:t>審査時間の目安につきましては、会期の前週までに</a:t>
            </a:r>
            <a:r>
              <a:rPr lang="en-US" altLang="ja-JP" sz="1600" dirty="0">
                <a:solidFill>
                  <a:schemeClr val="tx1"/>
                </a:solidFill>
                <a:latin typeface="Meiryo UI" panose="020B0604030504040204" pitchFamily="50" charset="-128"/>
                <a:ea typeface="Meiryo UI" panose="020B0604030504040204" pitchFamily="50" charset="-128"/>
              </a:rPr>
              <a:t>1</a:t>
            </a:r>
            <a:r>
              <a:rPr lang="ja-JP" altLang="en-US" sz="1600" dirty="0">
                <a:solidFill>
                  <a:schemeClr val="tx1"/>
                </a:solidFill>
                <a:latin typeface="Meiryo UI" panose="020B0604030504040204" pitchFamily="50" charset="-128"/>
                <a:ea typeface="Meiryo UI" panose="020B0604030504040204" pitchFamily="50" charset="-128"/>
              </a:rPr>
              <a:t>時間単位で営業担当よりお知らせいたします。</a:t>
            </a:r>
          </a:p>
        </p:txBody>
      </p:sp>
      <p:sp>
        <p:nvSpPr>
          <p:cNvPr id="8" name="テキスト ボックス 7">
            <a:extLst>
              <a:ext uri="{FF2B5EF4-FFF2-40B4-BE49-F238E27FC236}">
                <a16:creationId xmlns:a16="http://schemas.microsoft.com/office/drawing/2014/main" id="{EAB4430E-99E8-88B7-43E7-4489711DCDF3}"/>
              </a:ext>
            </a:extLst>
          </p:cNvPr>
          <p:cNvSpPr txBox="1"/>
          <p:nvPr/>
        </p:nvSpPr>
        <p:spPr>
          <a:xfrm>
            <a:off x="468083" y="2337203"/>
            <a:ext cx="11520000" cy="400110"/>
          </a:xfrm>
          <a:prstGeom prst="rect">
            <a:avLst/>
          </a:prstGeom>
          <a:solidFill>
            <a:srgbClr val="0070C0"/>
          </a:solidFill>
        </p:spPr>
        <p:txBody>
          <a:bodyPr wrap="square">
            <a:spAutoFit/>
          </a:bodyPr>
          <a:lstStyle/>
          <a:p>
            <a:r>
              <a:rPr lang="ja-JP" altLang="en-US" sz="2000" b="1" dirty="0">
                <a:solidFill>
                  <a:schemeClr val="bg1"/>
                </a:solidFill>
                <a:latin typeface="Meiryo UI" panose="020B0604030504040204" pitchFamily="50" charset="-128"/>
                <a:ea typeface="Meiryo UI" panose="020B0604030504040204" pitchFamily="50" charset="-128"/>
              </a:rPr>
              <a:t>⑥ </a:t>
            </a:r>
            <a:r>
              <a:rPr kumimoji="1" lang="ja-JP" altLang="en-US" sz="2000" b="1" dirty="0">
                <a:solidFill>
                  <a:schemeClr val="bg1"/>
                </a:solidFill>
                <a:latin typeface="Meiryo UI" panose="020B0604030504040204" pitchFamily="50" charset="-128"/>
                <a:ea typeface="Meiryo UI" panose="020B0604030504040204" pitchFamily="50" charset="-128"/>
              </a:rPr>
              <a:t>最終審査会（</a:t>
            </a:r>
            <a:r>
              <a:rPr kumimoji="1" lang="en-US" altLang="ja-JP" sz="2000" b="1" dirty="0">
                <a:solidFill>
                  <a:schemeClr val="bg1"/>
                </a:solidFill>
                <a:latin typeface="Meiryo UI" panose="020B0604030504040204" pitchFamily="50" charset="-128"/>
                <a:ea typeface="Meiryo UI" panose="020B0604030504040204" pitchFamily="50" charset="-128"/>
              </a:rPr>
              <a:t>6</a:t>
            </a:r>
            <a:r>
              <a:rPr kumimoji="1" lang="ja-JP" altLang="en-US" sz="2000" b="1" dirty="0">
                <a:solidFill>
                  <a:schemeClr val="bg1"/>
                </a:solidFill>
                <a:latin typeface="Meiryo UI" panose="020B0604030504040204" pitchFamily="50" charset="-128"/>
                <a:ea typeface="Meiryo UI" panose="020B0604030504040204" pitchFamily="50" charset="-128"/>
              </a:rPr>
              <a:t>月</a:t>
            </a:r>
            <a:r>
              <a:rPr kumimoji="1" lang="en-US" altLang="ja-JP" sz="2000" b="1" dirty="0">
                <a:solidFill>
                  <a:schemeClr val="bg1"/>
                </a:solidFill>
                <a:latin typeface="Meiryo UI" panose="020B0604030504040204" pitchFamily="50" charset="-128"/>
                <a:ea typeface="Meiryo UI" panose="020B0604030504040204" pitchFamily="50" charset="-128"/>
              </a:rPr>
              <a:t>1</a:t>
            </a:r>
            <a:r>
              <a:rPr lang="en-US" altLang="ja-JP" sz="2000" b="1" dirty="0">
                <a:solidFill>
                  <a:schemeClr val="bg1"/>
                </a:solidFill>
                <a:latin typeface="Meiryo UI" panose="020B0604030504040204" pitchFamily="50" charset="-128"/>
                <a:ea typeface="Meiryo UI" panose="020B0604030504040204" pitchFamily="50" charset="-128"/>
              </a:rPr>
              <a:t>0</a:t>
            </a:r>
            <a:r>
              <a:rPr kumimoji="1" lang="ja-JP" altLang="en-US" sz="2000" b="1" dirty="0">
                <a:solidFill>
                  <a:schemeClr val="bg1"/>
                </a:solidFill>
                <a:latin typeface="Meiryo UI" panose="020B0604030504040204" pitchFamily="50" charset="-128"/>
                <a:ea typeface="Meiryo UI" panose="020B0604030504040204" pitchFamily="50" charset="-128"/>
              </a:rPr>
              <a:t>日</a:t>
            </a:r>
            <a:r>
              <a:rPr kumimoji="1" lang="en-US" altLang="ja-JP" sz="2000" b="1" dirty="0">
                <a:solidFill>
                  <a:schemeClr val="bg1"/>
                </a:solidFill>
                <a:latin typeface="Meiryo UI" panose="020B0604030504040204" pitchFamily="50" charset="-128"/>
                <a:ea typeface="Meiryo UI" panose="020B0604030504040204" pitchFamily="50" charset="-128"/>
              </a:rPr>
              <a:t>(</a:t>
            </a:r>
            <a:r>
              <a:rPr kumimoji="1" lang="ja-JP" altLang="en-US" sz="2000" b="1" dirty="0">
                <a:solidFill>
                  <a:schemeClr val="bg1"/>
                </a:solidFill>
                <a:latin typeface="Meiryo UI" panose="020B0604030504040204" pitchFamily="50" charset="-128"/>
                <a:ea typeface="Meiryo UI" panose="020B0604030504040204" pitchFamily="50" charset="-128"/>
              </a:rPr>
              <a:t>水</a:t>
            </a:r>
            <a:r>
              <a:rPr kumimoji="1" lang="en-US" altLang="ja-JP" sz="2000" b="1" dirty="0">
                <a:solidFill>
                  <a:schemeClr val="bg1"/>
                </a:solidFill>
                <a:latin typeface="Meiryo UI" panose="020B0604030504040204" pitchFamily="50" charset="-128"/>
                <a:ea typeface="Meiryo UI" panose="020B0604030504040204" pitchFamily="50" charset="-128"/>
              </a:rPr>
              <a:t>)</a:t>
            </a:r>
            <a:r>
              <a:rPr kumimoji="1" lang="ja-JP" altLang="en-US" sz="2000" b="1" dirty="0">
                <a:solidFill>
                  <a:schemeClr val="bg1"/>
                </a:solidFill>
                <a:latin typeface="Meiryo UI" panose="020B0604030504040204" pitchFamily="50" charset="-128"/>
                <a:ea typeface="Meiryo UI" panose="020B0604030504040204" pitchFamily="50" charset="-128"/>
              </a:rPr>
              <a:t> </a:t>
            </a:r>
            <a:r>
              <a:rPr kumimoji="1" lang="en-US" altLang="ja-JP" sz="2000" b="1" dirty="0">
                <a:solidFill>
                  <a:schemeClr val="bg1"/>
                </a:solidFill>
                <a:latin typeface="Meiryo UI" panose="020B0604030504040204" pitchFamily="50" charset="-128"/>
                <a:ea typeface="Meiryo UI" panose="020B0604030504040204" pitchFamily="50" charset="-128"/>
              </a:rPr>
              <a:t>AM</a:t>
            </a:r>
            <a:r>
              <a:rPr kumimoji="1" lang="ja-JP" altLang="en-US" sz="2000" b="1" dirty="0">
                <a:solidFill>
                  <a:schemeClr val="bg1"/>
                </a:solidFill>
                <a:latin typeface="Meiryo UI" panose="020B0604030504040204" pitchFamily="50" charset="-128"/>
                <a:ea typeface="Meiryo UI" panose="020B0604030504040204" pitchFamily="50" charset="-128"/>
              </a:rPr>
              <a:t>　</a:t>
            </a:r>
            <a:r>
              <a:rPr kumimoji="1" lang="en-US" altLang="ja-JP" sz="2000" b="1" dirty="0">
                <a:solidFill>
                  <a:schemeClr val="bg1"/>
                </a:solidFill>
                <a:latin typeface="Meiryo UI" panose="020B0604030504040204" pitchFamily="50" charset="-128"/>
                <a:ea typeface="Meiryo UI" panose="020B0604030504040204" pitchFamily="50" charset="-128"/>
              </a:rPr>
              <a:t>※</a:t>
            </a:r>
            <a:r>
              <a:rPr kumimoji="1" lang="ja-JP" altLang="en-US" sz="2000" b="1" dirty="0">
                <a:solidFill>
                  <a:schemeClr val="bg1"/>
                </a:solidFill>
                <a:latin typeface="Meiryo UI" panose="020B0604030504040204" pitchFamily="50" charset="-128"/>
                <a:ea typeface="Meiryo UI" panose="020B0604030504040204" pitchFamily="50" charset="-128"/>
              </a:rPr>
              <a:t>会期初日）</a:t>
            </a:r>
            <a:endParaRPr kumimoji="1" lang="en-US" altLang="ja-JP" sz="2000" b="1" dirty="0">
              <a:solidFill>
                <a:schemeClr val="bg1"/>
              </a:solidFill>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491CF5BE-BACF-5EC7-DDB3-5A302959430A}"/>
              </a:ext>
            </a:extLst>
          </p:cNvPr>
          <p:cNvSpPr txBox="1"/>
          <p:nvPr/>
        </p:nvSpPr>
        <p:spPr>
          <a:xfrm>
            <a:off x="623204" y="2737313"/>
            <a:ext cx="10945589" cy="338554"/>
          </a:xfrm>
          <a:prstGeom prst="rect">
            <a:avLst/>
          </a:prstGeom>
          <a:noFill/>
        </p:spPr>
        <p:txBody>
          <a:bodyPr wrap="square">
            <a:spAutoFit/>
          </a:bodyPr>
          <a:lstStyle/>
          <a:p>
            <a:r>
              <a:rPr lang="ja-JP" altLang="en-US" sz="1600" dirty="0">
                <a:solidFill>
                  <a:schemeClr val="tx1"/>
                </a:solidFill>
                <a:latin typeface="Meiryo UI" panose="020B0604030504040204" pitchFamily="50" charset="-128"/>
                <a:ea typeface="Meiryo UI" panose="020B0604030504040204" pitchFamily="50" charset="-128"/>
              </a:rPr>
              <a:t>会期前日の本審査を踏まえ、審査委員会にて受賞製品・サービスを決定いたします。</a:t>
            </a:r>
            <a:endParaRPr lang="ja-JP" altLang="en-US" sz="1600" dirty="0"/>
          </a:p>
        </p:txBody>
      </p:sp>
      <p:sp>
        <p:nvSpPr>
          <p:cNvPr id="11" name="テキスト ボックス 10">
            <a:extLst>
              <a:ext uri="{FF2B5EF4-FFF2-40B4-BE49-F238E27FC236}">
                <a16:creationId xmlns:a16="http://schemas.microsoft.com/office/drawing/2014/main" id="{320E90AC-2CA7-15BA-325E-281BFE417B06}"/>
              </a:ext>
            </a:extLst>
          </p:cNvPr>
          <p:cNvSpPr txBox="1"/>
          <p:nvPr/>
        </p:nvSpPr>
        <p:spPr>
          <a:xfrm>
            <a:off x="468083" y="3137825"/>
            <a:ext cx="11520000" cy="400110"/>
          </a:xfrm>
          <a:prstGeom prst="rect">
            <a:avLst/>
          </a:prstGeom>
          <a:solidFill>
            <a:srgbClr val="0070C0"/>
          </a:solidFill>
        </p:spPr>
        <p:txBody>
          <a:bodyPr wrap="square">
            <a:spAutoFit/>
          </a:bodyPr>
          <a:lstStyle/>
          <a:p>
            <a:r>
              <a:rPr lang="ja-JP" altLang="en-US" sz="2000" b="1" dirty="0">
                <a:solidFill>
                  <a:schemeClr val="bg1"/>
                </a:solidFill>
                <a:latin typeface="Meiryo UI" panose="020B0604030504040204" pitchFamily="50" charset="-128"/>
                <a:ea typeface="Meiryo UI" panose="020B0604030504040204" pitchFamily="50" charset="-128"/>
              </a:rPr>
              <a:t>⑦ 受賞製品 </a:t>
            </a:r>
            <a:r>
              <a:rPr lang="en-US" altLang="ja-JP" sz="2000" b="1" dirty="0">
                <a:solidFill>
                  <a:schemeClr val="bg1"/>
                </a:solidFill>
                <a:latin typeface="Meiryo UI" panose="020B0604030504040204" pitchFamily="50" charset="-128"/>
                <a:ea typeface="Meiryo UI" panose="020B0604030504040204" pitchFamily="50" charset="-128"/>
              </a:rPr>
              <a:t>/ </a:t>
            </a:r>
            <a:r>
              <a:rPr lang="ja-JP" altLang="en-US" sz="2000" b="1" dirty="0">
                <a:solidFill>
                  <a:schemeClr val="bg1"/>
                </a:solidFill>
                <a:latin typeface="Meiryo UI" panose="020B0604030504040204" pitchFamily="50" charset="-128"/>
                <a:ea typeface="Meiryo UI" panose="020B0604030504040204" pitchFamily="50" charset="-128"/>
              </a:rPr>
              <a:t>サービス発表・公式サイトにて公開、各社ブースにて表彰式（</a:t>
            </a:r>
            <a:r>
              <a:rPr lang="en-US" altLang="ja-JP" sz="2000" b="1" dirty="0">
                <a:solidFill>
                  <a:schemeClr val="bg1"/>
                </a:solidFill>
                <a:latin typeface="Meiryo UI" panose="020B0604030504040204" pitchFamily="50" charset="-128"/>
                <a:ea typeface="Meiryo UI" panose="020B0604030504040204" pitchFamily="50" charset="-128"/>
              </a:rPr>
              <a:t>6</a:t>
            </a:r>
            <a:r>
              <a:rPr lang="ja-JP" altLang="en-US" sz="2000" b="1" dirty="0">
                <a:solidFill>
                  <a:schemeClr val="bg1"/>
                </a:solidFill>
                <a:latin typeface="Meiryo UI" panose="020B0604030504040204" pitchFamily="50" charset="-128"/>
                <a:ea typeface="Meiryo UI" panose="020B0604030504040204" pitchFamily="50" charset="-128"/>
              </a:rPr>
              <a:t>月</a:t>
            </a:r>
            <a:r>
              <a:rPr lang="en-US" altLang="ja-JP" sz="2000" b="1" dirty="0">
                <a:solidFill>
                  <a:schemeClr val="bg1"/>
                </a:solidFill>
                <a:latin typeface="Meiryo UI" panose="020B0604030504040204" pitchFamily="50" charset="-128"/>
                <a:ea typeface="Meiryo UI" panose="020B0604030504040204" pitchFamily="50" charset="-128"/>
              </a:rPr>
              <a:t>10</a:t>
            </a:r>
            <a:r>
              <a:rPr lang="ja-JP" altLang="en-US" sz="2000" b="1" dirty="0">
                <a:solidFill>
                  <a:schemeClr val="bg1"/>
                </a:solidFill>
                <a:latin typeface="Meiryo UI" panose="020B0604030504040204" pitchFamily="50" charset="-128"/>
                <a:ea typeface="Meiryo UI" panose="020B0604030504040204" pitchFamily="50" charset="-128"/>
              </a:rPr>
              <a:t>日</a:t>
            </a:r>
            <a:r>
              <a:rPr lang="en-US" altLang="ja-JP" sz="2000" b="1" dirty="0">
                <a:solidFill>
                  <a:schemeClr val="bg1"/>
                </a:solidFill>
                <a:latin typeface="Meiryo UI" panose="020B0604030504040204" pitchFamily="50" charset="-128"/>
                <a:ea typeface="Meiryo UI" panose="020B0604030504040204" pitchFamily="50" charset="-128"/>
              </a:rPr>
              <a:t>(</a:t>
            </a:r>
            <a:r>
              <a:rPr lang="ja-JP" altLang="en-US" sz="2000" b="1" dirty="0">
                <a:solidFill>
                  <a:schemeClr val="bg1"/>
                </a:solidFill>
                <a:latin typeface="Meiryo UI" panose="020B0604030504040204" pitchFamily="50" charset="-128"/>
                <a:ea typeface="Meiryo UI" panose="020B0604030504040204" pitchFamily="50" charset="-128"/>
              </a:rPr>
              <a:t>水</a:t>
            </a:r>
            <a:r>
              <a:rPr lang="en-US" altLang="ja-JP" sz="2000" b="1" dirty="0">
                <a:solidFill>
                  <a:schemeClr val="bg1"/>
                </a:solidFill>
                <a:latin typeface="Meiryo UI" panose="020B0604030504040204" pitchFamily="50" charset="-128"/>
                <a:ea typeface="Meiryo UI" panose="020B0604030504040204" pitchFamily="50" charset="-128"/>
              </a:rPr>
              <a:t>)</a:t>
            </a:r>
            <a:r>
              <a:rPr lang="ja-JP" altLang="en-US" sz="2000" b="1" dirty="0">
                <a:solidFill>
                  <a:schemeClr val="bg1"/>
                </a:solidFill>
                <a:latin typeface="Meiryo UI" panose="020B0604030504040204" pitchFamily="50" charset="-128"/>
                <a:ea typeface="Meiryo UI" panose="020B0604030504040204" pitchFamily="50" charset="-128"/>
              </a:rPr>
              <a:t> </a:t>
            </a:r>
            <a:r>
              <a:rPr lang="en-US" altLang="ja-JP" sz="2000" b="1" dirty="0">
                <a:solidFill>
                  <a:schemeClr val="bg1"/>
                </a:solidFill>
                <a:latin typeface="Meiryo UI" panose="020B0604030504040204" pitchFamily="50" charset="-128"/>
                <a:ea typeface="Meiryo UI" panose="020B0604030504040204" pitchFamily="50" charset="-128"/>
              </a:rPr>
              <a:t>PM</a:t>
            </a:r>
            <a:r>
              <a:rPr lang="ja-JP" altLang="en-US" sz="2000" b="1" dirty="0">
                <a:solidFill>
                  <a:schemeClr val="bg1"/>
                </a:solidFill>
                <a:latin typeface="Meiryo UI" panose="020B0604030504040204" pitchFamily="50" charset="-128"/>
                <a:ea typeface="Meiryo UI" panose="020B0604030504040204" pitchFamily="50" charset="-128"/>
              </a:rPr>
              <a:t>）</a:t>
            </a:r>
            <a:endParaRPr kumimoji="1" lang="en-US" altLang="ja-JP" sz="2000" b="1" dirty="0">
              <a:solidFill>
                <a:schemeClr val="bg1"/>
              </a:solidFill>
              <a:latin typeface="Meiryo UI" panose="020B0604030504040204" pitchFamily="50" charset="-128"/>
              <a:ea typeface="Meiryo UI" panose="020B0604030504040204" pitchFamily="50" charset="-128"/>
            </a:endParaRPr>
          </a:p>
        </p:txBody>
      </p:sp>
      <p:sp>
        <p:nvSpPr>
          <p:cNvPr id="12" name="テキスト ボックス 11">
            <a:extLst>
              <a:ext uri="{FF2B5EF4-FFF2-40B4-BE49-F238E27FC236}">
                <a16:creationId xmlns:a16="http://schemas.microsoft.com/office/drawing/2014/main" id="{D7863EA7-1AEE-FC5B-5628-E314CCB8AC26}"/>
              </a:ext>
            </a:extLst>
          </p:cNvPr>
          <p:cNvSpPr txBox="1"/>
          <p:nvPr/>
        </p:nvSpPr>
        <p:spPr>
          <a:xfrm>
            <a:off x="623203" y="3537935"/>
            <a:ext cx="11232000" cy="1569660"/>
          </a:xfrm>
          <a:prstGeom prst="rect">
            <a:avLst/>
          </a:prstGeom>
          <a:noFill/>
        </p:spPr>
        <p:txBody>
          <a:bodyPr wrap="square">
            <a:spAutoFit/>
          </a:bodyPr>
          <a:lstStyle/>
          <a:p>
            <a:r>
              <a:rPr lang="ja-JP" altLang="en-US" sz="1600" dirty="0">
                <a:solidFill>
                  <a:schemeClr val="tx1"/>
                </a:solidFill>
                <a:latin typeface="Meiryo UI" panose="020B0604030504040204" pitchFamily="50" charset="-128"/>
                <a:ea typeface="Meiryo UI" panose="020B0604030504040204" pitchFamily="50" charset="-128"/>
              </a:rPr>
              <a:t>受賞製品 </a:t>
            </a:r>
            <a:r>
              <a:rPr lang="en-US" altLang="ja-JP" sz="1600" dirty="0">
                <a:solidFill>
                  <a:schemeClr val="tx1"/>
                </a:solidFill>
                <a:latin typeface="Meiryo UI" panose="020B0604030504040204" pitchFamily="50" charset="-128"/>
                <a:ea typeface="Meiryo UI" panose="020B0604030504040204" pitchFamily="50" charset="-128"/>
              </a:rPr>
              <a:t>/ </a:t>
            </a:r>
            <a:r>
              <a:rPr lang="ja-JP" altLang="en-US" sz="1600" dirty="0">
                <a:solidFill>
                  <a:schemeClr val="tx1"/>
                </a:solidFill>
                <a:latin typeface="Meiryo UI" panose="020B0604030504040204" pitchFamily="50" charset="-128"/>
                <a:ea typeface="Meiryo UI" panose="020B0604030504040204" pitchFamily="50" charset="-128"/>
              </a:rPr>
              <a:t>サービスを公式サイトで公開します。</a:t>
            </a:r>
            <a:endParaRPr lang="en-US" altLang="ja-JP" sz="1600" dirty="0">
              <a:solidFill>
                <a:schemeClr val="tx1"/>
              </a:solidFill>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また、受賞企業の各社ブースにお伺いし、表彰式（記念撮影・受賞コメントの読み上げ）を行います。</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なお、プレスリリース掲載などの用途で、受賞コメントのテキストデータが必要な際は、担当営業にご連絡ください。</a:t>
            </a: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受賞決定後、受賞ロゴが入ったシールをお渡ししますので、</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ブース内や受賞製品に貼付いただき、来場者訴求や</a:t>
            </a:r>
            <a:r>
              <a:rPr lang="en-US" altLang="ja-JP" sz="1600" dirty="0">
                <a:latin typeface="Meiryo UI" panose="020B0604030504040204" pitchFamily="50" charset="-128"/>
                <a:ea typeface="Meiryo UI" panose="020B0604030504040204" pitchFamily="50" charset="-128"/>
              </a:rPr>
              <a:t>PR</a:t>
            </a:r>
            <a:r>
              <a:rPr lang="ja-JP" altLang="en-US" sz="1600" dirty="0">
                <a:latin typeface="Meiryo UI" panose="020B0604030504040204" pitchFamily="50" charset="-128"/>
                <a:ea typeface="Meiryo UI" panose="020B0604030504040204" pitchFamily="50" charset="-128"/>
              </a:rPr>
              <a:t>に活用いただけます（右側画像参照） 。</a:t>
            </a:r>
            <a:endParaRPr lang="ja-JP" altLang="en-US" sz="1600" dirty="0"/>
          </a:p>
        </p:txBody>
      </p:sp>
      <p:pic>
        <p:nvPicPr>
          <p:cNvPr id="4" name="図 3">
            <a:extLst>
              <a:ext uri="{FF2B5EF4-FFF2-40B4-BE49-F238E27FC236}">
                <a16:creationId xmlns:a16="http://schemas.microsoft.com/office/drawing/2014/main" id="{22B3750C-3E2A-6B9D-A497-93DE266DDBE4}"/>
              </a:ext>
            </a:extLst>
          </p:cNvPr>
          <p:cNvPicPr>
            <a:picLocks noChangeAspect="1"/>
          </p:cNvPicPr>
          <p:nvPr/>
        </p:nvPicPr>
        <p:blipFill>
          <a:blip r:embed="rId6">
            <a:extLst>
              <a:ext uri="{28A0092B-C50C-407E-A947-70E740481C1C}">
                <a14:useLocalDpi xmlns:a14="http://schemas.microsoft.com/office/drawing/2010/main" val="0"/>
              </a:ext>
            </a:extLst>
          </a:blip>
          <a:srcRect l="9106" r="44569"/>
          <a:stretch>
            <a:fillRect/>
          </a:stretch>
        </p:blipFill>
        <p:spPr>
          <a:xfrm>
            <a:off x="10044083" y="3719581"/>
            <a:ext cx="1944000" cy="2469967"/>
          </a:xfrm>
          <a:prstGeom prst="rect">
            <a:avLst/>
          </a:prstGeom>
        </p:spPr>
      </p:pic>
    </p:spTree>
    <p:extLst>
      <p:ext uri="{BB962C8B-B14F-4D97-AF65-F5344CB8AC3E}">
        <p14:creationId xmlns:p14="http://schemas.microsoft.com/office/powerpoint/2010/main" val="1553193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F97AFED7-D508-4334-8A1E-2F191DEC057B}"/>
              </a:ext>
            </a:extLst>
          </p:cNvPr>
          <p:cNvSpPr txBox="1"/>
          <p:nvPr/>
        </p:nvSpPr>
        <p:spPr>
          <a:xfrm>
            <a:off x="0" y="7699"/>
            <a:ext cx="9720000" cy="646331"/>
          </a:xfrm>
          <a:prstGeom prst="rect">
            <a:avLst/>
          </a:prstGeom>
          <a:noFill/>
        </p:spPr>
        <p:txBody>
          <a:bodyPr wrap="square" rtlCol="0">
            <a:spAutoFit/>
          </a:bodyPr>
          <a:lstStyle/>
          <a:p>
            <a:r>
              <a:rPr kumimoji="1" lang="ja-JP" altLang="en-US" sz="3600" b="1" baseline="30000" dirty="0">
                <a:solidFill>
                  <a:schemeClr val="bg1"/>
                </a:solidFill>
                <a:latin typeface="Meiryo UI" panose="020B0604030504040204" pitchFamily="50" charset="-128"/>
                <a:ea typeface="Meiryo UI" panose="020B0604030504040204" pitchFamily="50" charset="-128"/>
              </a:rPr>
              <a:t>　　　</a:t>
            </a:r>
            <a:r>
              <a:rPr kumimoji="1" lang="en-US" altLang="ja-JP" sz="3600" b="1" baseline="30000" dirty="0">
                <a:solidFill>
                  <a:schemeClr val="bg1"/>
                </a:solidFill>
                <a:latin typeface="Meiryo UI" panose="020B0604030504040204" pitchFamily="50" charset="-128"/>
                <a:ea typeface="Meiryo UI" panose="020B0604030504040204" pitchFamily="50" charset="-128"/>
              </a:rPr>
              <a:t>4</a:t>
            </a:r>
            <a:r>
              <a:rPr kumimoji="1" lang="ja-JP" altLang="en-US" sz="3600" b="1" baseline="30000" dirty="0">
                <a:solidFill>
                  <a:schemeClr val="bg1"/>
                </a:solidFill>
                <a:latin typeface="Meiryo UI" panose="020B0604030504040204" pitchFamily="50" charset="-128"/>
                <a:ea typeface="Meiryo UI" panose="020B0604030504040204" pitchFamily="50" charset="-128"/>
              </a:rPr>
              <a:t>．エントリー対象・エントリー条件</a:t>
            </a:r>
            <a:endParaRPr kumimoji="1" lang="ja-JP" altLang="en-US" sz="8000" b="1" dirty="0">
              <a:solidFill>
                <a:schemeClr val="bg1"/>
              </a:solidFill>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367F72C1-0F0F-4F4B-961C-1C06ECBE30EE}"/>
              </a:ext>
            </a:extLst>
          </p:cNvPr>
          <p:cNvSpPr txBox="1"/>
          <p:nvPr/>
        </p:nvSpPr>
        <p:spPr>
          <a:xfrm>
            <a:off x="311034" y="654030"/>
            <a:ext cx="11569932" cy="5755422"/>
          </a:xfrm>
          <a:prstGeom prst="rect">
            <a:avLst/>
          </a:prstGeom>
          <a:noFill/>
        </p:spPr>
        <p:txBody>
          <a:bodyPr wrap="square" rtlCol="0">
            <a:spAutoFit/>
          </a:bodyPr>
          <a:lstStyle/>
          <a:p>
            <a:r>
              <a:rPr lang="en-US" altLang="ja-JP" b="1" dirty="0">
                <a:latin typeface="Meiryo UI" panose="020B0604030504040204" pitchFamily="50" charset="-128"/>
                <a:ea typeface="Meiryo UI" panose="020B0604030504040204" pitchFamily="50" charset="-128"/>
              </a:rPr>
              <a:t>【</a:t>
            </a:r>
            <a:r>
              <a:rPr lang="ja-JP" altLang="en-US" b="1" dirty="0">
                <a:latin typeface="Meiryo UI" panose="020B0604030504040204" pitchFamily="50" charset="-128"/>
                <a:ea typeface="Meiryo UI" panose="020B0604030504040204" pitchFamily="50" charset="-128"/>
              </a:rPr>
              <a:t>エントリーの対象となる製品・エントリー条件について</a:t>
            </a:r>
            <a:r>
              <a:rPr lang="en-US" altLang="ja-JP" b="1" dirty="0">
                <a:latin typeface="Meiryo UI" panose="020B0604030504040204" pitchFamily="50" charset="-128"/>
                <a:ea typeface="Meiryo UI" panose="020B0604030504040204" pitchFamily="50" charset="-128"/>
              </a:rPr>
              <a:t>】</a:t>
            </a:r>
          </a:p>
          <a:p>
            <a:r>
              <a:rPr lang="ja-JP" altLang="en-US" sz="1600" dirty="0">
                <a:latin typeface="Meiryo UI" panose="020B0604030504040204" pitchFamily="50" charset="-128"/>
                <a:ea typeface="Meiryo UI" panose="020B0604030504040204" pitchFamily="50" charset="-128"/>
              </a:rPr>
              <a:t>（１）対象期間：</a:t>
            </a:r>
            <a:r>
              <a:rPr lang="en-US" altLang="ja-JP" sz="1600" b="1" dirty="0">
                <a:solidFill>
                  <a:srgbClr val="FF0000"/>
                </a:solidFill>
                <a:latin typeface="Meiryo UI" panose="020B0604030504040204" pitchFamily="50" charset="-128"/>
                <a:ea typeface="Meiryo UI" panose="020B0604030504040204" pitchFamily="50" charset="-128"/>
              </a:rPr>
              <a:t>2025</a:t>
            </a:r>
            <a:r>
              <a:rPr lang="ja-JP" altLang="en-US" sz="1600" b="1" dirty="0">
                <a:solidFill>
                  <a:srgbClr val="FF0000"/>
                </a:solidFill>
                <a:latin typeface="Meiryo UI" panose="020B0604030504040204" pitchFamily="50" charset="-128"/>
                <a:ea typeface="Meiryo UI" panose="020B0604030504040204" pitchFamily="50" charset="-128"/>
              </a:rPr>
              <a:t>年</a:t>
            </a:r>
            <a:r>
              <a:rPr lang="en-US" altLang="ja-JP" sz="1600" b="1" dirty="0">
                <a:solidFill>
                  <a:srgbClr val="FF0000"/>
                </a:solidFill>
                <a:latin typeface="Meiryo UI" panose="020B0604030504040204" pitchFamily="50" charset="-128"/>
                <a:ea typeface="Meiryo UI" panose="020B0604030504040204" pitchFamily="50" charset="-128"/>
              </a:rPr>
              <a:t>6</a:t>
            </a:r>
            <a:r>
              <a:rPr lang="ja-JP" altLang="en-US" sz="1600" b="1" dirty="0">
                <a:solidFill>
                  <a:srgbClr val="FF0000"/>
                </a:solidFill>
                <a:latin typeface="Meiryo UI" panose="020B0604030504040204" pitchFamily="50" charset="-128"/>
                <a:ea typeface="Meiryo UI" panose="020B0604030504040204" pitchFamily="50" charset="-128"/>
              </a:rPr>
              <a:t>月</a:t>
            </a:r>
            <a:r>
              <a:rPr lang="en-US" altLang="ja-JP" sz="1600" b="1" dirty="0">
                <a:solidFill>
                  <a:srgbClr val="FF0000"/>
                </a:solidFill>
                <a:latin typeface="Meiryo UI" panose="020B0604030504040204" pitchFamily="50" charset="-128"/>
                <a:ea typeface="Meiryo UI" panose="020B0604030504040204" pitchFamily="50" charset="-128"/>
              </a:rPr>
              <a:t>14</a:t>
            </a:r>
            <a:r>
              <a:rPr lang="ja-JP" altLang="en-US" sz="1600" b="1" dirty="0">
                <a:solidFill>
                  <a:srgbClr val="FF0000"/>
                </a:solidFill>
                <a:latin typeface="Meiryo UI" panose="020B0604030504040204" pitchFamily="50" charset="-128"/>
                <a:ea typeface="Meiryo UI" panose="020B0604030504040204" pitchFamily="50" charset="-128"/>
              </a:rPr>
              <a:t>日～</a:t>
            </a:r>
            <a:r>
              <a:rPr lang="en-US" altLang="ja-JP" sz="1600" b="1" dirty="0">
                <a:solidFill>
                  <a:srgbClr val="FF0000"/>
                </a:solidFill>
                <a:latin typeface="Meiryo UI" panose="020B0604030504040204" pitchFamily="50" charset="-128"/>
                <a:ea typeface="Meiryo UI" panose="020B0604030504040204" pitchFamily="50" charset="-128"/>
              </a:rPr>
              <a:t>2026</a:t>
            </a:r>
            <a:r>
              <a:rPr lang="ja-JP" altLang="en-US" sz="1600" b="1" dirty="0">
                <a:solidFill>
                  <a:srgbClr val="FF0000"/>
                </a:solidFill>
                <a:latin typeface="Meiryo UI" panose="020B0604030504040204" pitchFamily="50" charset="-128"/>
                <a:ea typeface="Meiryo UI" panose="020B0604030504040204" pitchFamily="50" charset="-128"/>
              </a:rPr>
              <a:t>年</a:t>
            </a:r>
            <a:r>
              <a:rPr lang="en-US" altLang="ja-JP" sz="1600" b="1" dirty="0">
                <a:solidFill>
                  <a:srgbClr val="FF0000"/>
                </a:solidFill>
                <a:latin typeface="Meiryo UI" panose="020B0604030504040204" pitchFamily="50" charset="-128"/>
                <a:ea typeface="Meiryo UI" panose="020B0604030504040204" pitchFamily="50" charset="-128"/>
              </a:rPr>
              <a:t>6</a:t>
            </a:r>
            <a:r>
              <a:rPr lang="ja-JP" altLang="en-US" sz="1600" b="1" dirty="0">
                <a:solidFill>
                  <a:srgbClr val="FF0000"/>
                </a:solidFill>
                <a:latin typeface="Meiryo UI" panose="020B0604030504040204" pitchFamily="50" charset="-128"/>
                <a:ea typeface="Meiryo UI" panose="020B0604030504040204" pitchFamily="50" charset="-128"/>
              </a:rPr>
              <a:t>月</a:t>
            </a:r>
            <a:r>
              <a:rPr lang="en-US" altLang="ja-JP" sz="1600" b="1" dirty="0">
                <a:solidFill>
                  <a:srgbClr val="FF0000"/>
                </a:solidFill>
                <a:latin typeface="Meiryo UI" panose="020B0604030504040204" pitchFamily="50" charset="-128"/>
                <a:ea typeface="Meiryo UI" panose="020B0604030504040204" pitchFamily="50" charset="-128"/>
              </a:rPr>
              <a:t>12</a:t>
            </a:r>
            <a:r>
              <a:rPr lang="ja-JP" altLang="en-US" sz="1600" b="1" dirty="0">
                <a:solidFill>
                  <a:srgbClr val="FF0000"/>
                </a:solidFill>
                <a:latin typeface="Meiryo UI" panose="020B0604030504040204" pitchFamily="50" charset="-128"/>
                <a:ea typeface="Meiryo UI" panose="020B0604030504040204" pitchFamily="50" charset="-128"/>
              </a:rPr>
              <a:t>日 </a:t>
            </a:r>
            <a:r>
              <a:rPr lang="ja-JP" altLang="en-US" sz="1600" dirty="0">
                <a:latin typeface="Meiryo UI" panose="020B0604030504040204" pitchFamily="50" charset="-128"/>
                <a:ea typeface="Meiryo UI" panose="020B0604030504040204" pitchFamily="50" charset="-128"/>
              </a:rPr>
              <a:t>の期間内に発売または発表される製品 </a:t>
            </a:r>
            <a:r>
              <a:rPr lang="en-US" altLang="ja-JP" sz="1600" dirty="0">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サービス</a:t>
            </a:r>
            <a:endParaRPr lang="en-US" altLang="ja-JP" sz="1600" dirty="0">
              <a:latin typeface="Meiryo UI" panose="020B0604030504040204" pitchFamily="50" charset="-128"/>
              <a:ea typeface="Meiryo UI" panose="020B0604030504040204" pitchFamily="50" charset="-128"/>
            </a:endParaRPr>
          </a:p>
          <a:p>
            <a:r>
              <a:rPr lang="ja-JP" altLang="en-US" sz="1600" dirty="0">
                <a:solidFill>
                  <a:srgbClr val="FF0000"/>
                </a:solidFill>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昨年の</a:t>
            </a:r>
            <a:r>
              <a:rPr lang="en-US" altLang="ja-JP" sz="1600" dirty="0">
                <a:latin typeface="Meiryo UI" panose="020B0604030504040204" pitchFamily="50" charset="-128"/>
                <a:ea typeface="Meiryo UI" panose="020B0604030504040204" pitchFamily="50" charset="-128"/>
              </a:rPr>
              <a:t>Interop</a:t>
            </a:r>
            <a:r>
              <a:rPr lang="ja-JP" altLang="en-US" sz="1600" dirty="0">
                <a:latin typeface="Meiryo UI" panose="020B0604030504040204" pitchFamily="50" charset="-128"/>
                <a:ea typeface="Meiryo UI" panose="020B0604030504040204" pitchFamily="50" charset="-128"/>
              </a:rPr>
              <a:t>リアル会期終了翌日から、今年の</a:t>
            </a:r>
            <a:r>
              <a:rPr lang="en-US" altLang="ja-JP" sz="1600" dirty="0">
                <a:latin typeface="Meiryo UI" panose="020B0604030504040204" pitchFamily="50" charset="-128"/>
                <a:ea typeface="Meiryo UI" panose="020B0604030504040204" pitchFamily="50" charset="-128"/>
              </a:rPr>
              <a:t>Interop</a:t>
            </a:r>
            <a:r>
              <a:rPr lang="ja-JP" altLang="en-US" sz="1600" dirty="0">
                <a:latin typeface="Meiryo UI" panose="020B0604030504040204" pitchFamily="50" charset="-128"/>
                <a:ea typeface="Meiryo UI" panose="020B0604030504040204" pitchFamily="50" charset="-128"/>
              </a:rPr>
              <a:t>リアル会期最終日までの期間が対象となります。</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a:t>
            </a:r>
            <a:r>
              <a:rPr lang="en-US" altLang="ja-JP" sz="1600" dirty="0">
                <a:solidFill>
                  <a:srgbClr val="FF0000"/>
                </a:solidFill>
                <a:latin typeface="Meiryo UI" panose="020B0604030504040204" pitchFamily="50" charset="-128"/>
                <a:ea typeface="Meiryo UI" panose="020B0604030504040204" pitchFamily="50" charset="-128"/>
              </a:rPr>
              <a:t>※</a:t>
            </a:r>
            <a:r>
              <a:rPr lang="ja-JP" altLang="en-US" sz="1600" dirty="0">
                <a:solidFill>
                  <a:srgbClr val="FF0000"/>
                </a:solidFill>
                <a:latin typeface="Meiryo UI" panose="020B0604030504040204" pitchFamily="50" charset="-128"/>
                <a:ea typeface="Meiryo UI" panose="020B0604030504040204" pitchFamily="50" charset="-128"/>
              </a:rPr>
              <a:t>発売・発表が</a:t>
            </a:r>
            <a:r>
              <a:rPr lang="en-US" altLang="ja-JP" sz="1600" dirty="0">
                <a:solidFill>
                  <a:srgbClr val="FF0000"/>
                </a:solidFill>
                <a:latin typeface="Meiryo UI" panose="020B0604030504040204" pitchFamily="50" charset="-128"/>
                <a:ea typeface="Meiryo UI" panose="020B0604030504040204" pitchFamily="50" charset="-128"/>
              </a:rPr>
              <a:t>2025</a:t>
            </a:r>
            <a:r>
              <a:rPr lang="ja-JP" altLang="en-US" sz="1600" dirty="0">
                <a:solidFill>
                  <a:srgbClr val="FF0000"/>
                </a:solidFill>
                <a:latin typeface="Meiryo UI" panose="020B0604030504040204" pitchFamily="50" charset="-128"/>
                <a:ea typeface="Meiryo UI" panose="020B0604030504040204" pitchFamily="50" charset="-128"/>
              </a:rPr>
              <a:t>年</a:t>
            </a:r>
            <a:r>
              <a:rPr lang="en-US" altLang="ja-JP" sz="1600" dirty="0">
                <a:solidFill>
                  <a:srgbClr val="FF0000"/>
                </a:solidFill>
                <a:latin typeface="Meiryo UI" panose="020B0604030504040204" pitchFamily="50" charset="-128"/>
                <a:ea typeface="Meiryo UI" panose="020B0604030504040204" pitchFamily="50" charset="-128"/>
              </a:rPr>
              <a:t>6</a:t>
            </a:r>
            <a:r>
              <a:rPr lang="ja-JP" altLang="en-US" sz="1600" dirty="0">
                <a:solidFill>
                  <a:srgbClr val="FF0000"/>
                </a:solidFill>
                <a:latin typeface="Meiryo UI" panose="020B0604030504040204" pitchFamily="50" charset="-128"/>
                <a:ea typeface="Meiryo UI" panose="020B0604030504040204" pitchFamily="50" charset="-128"/>
              </a:rPr>
              <a:t>月</a:t>
            </a:r>
            <a:r>
              <a:rPr lang="en-US" altLang="ja-JP" sz="1600" dirty="0">
                <a:solidFill>
                  <a:srgbClr val="FF0000"/>
                </a:solidFill>
                <a:latin typeface="Meiryo UI" panose="020B0604030504040204" pitchFamily="50" charset="-128"/>
                <a:ea typeface="Meiryo UI" panose="020B0604030504040204" pitchFamily="50" charset="-128"/>
              </a:rPr>
              <a:t>14</a:t>
            </a:r>
            <a:r>
              <a:rPr lang="ja-JP" altLang="en-US" sz="1600" dirty="0">
                <a:solidFill>
                  <a:srgbClr val="FF0000"/>
                </a:solidFill>
                <a:latin typeface="Meiryo UI" panose="020B0604030504040204" pitchFamily="50" charset="-128"/>
                <a:ea typeface="Meiryo UI" panose="020B0604030504040204" pitchFamily="50" charset="-128"/>
              </a:rPr>
              <a:t>日より前であったとしても、</a:t>
            </a:r>
            <a:r>
              <a:rPr lang="ja-JP" altLang="en-US" sz="1600" b="1" dirty="0">
                <a:solidFill>
                  <a:srgbClr val="FF0000"/>
                </a:solidFill>
                <a:latin typeface="Meiryo UI" panose="020B0604030504040204" pitchFamily="50" charset="-128"/>
                <a:ea typeface="Meiryo UI" panose="020B0604030504040204" pitchFamily="50" charset="-128"/>
              </a:rPr>
              <a:t>出荷開始（ユーザーへの納品・提供開始）が対象期間内</a:t>
            </a:r>
            <a:r>
              <a:rPr lang="ja-JP" altLang="en-US" sz="1600" dirty="0">
                <a:solidFill>
                  <a:srgbClr val="FF0000"/>
                </a:solidFill>
                <a:latin typeface="Meiryo UI" panose="020B0604030504040204" pitchFamily="50" charset="-128"/>
                <a:ea typeface="Meiryo UI" panose="020B0604030504040204" pitchFamily="50" charset="-128"/>
              </a:rPr>
              <a:t>であれば、</a:t>
            </a:r>
            <a:endParaRPr lang="en-US" altLang="ja-JP" sz="1600" dirty="0">
              <a:solidFill>
                <a:srgbClr val="FF0000"/>
              </a:solidFill>
              <a:latin typeface="Meiryo UI" panose="020B0604030504040204" pitchFamily="50" charset="-128"/>
              <a:ea typeface="Meiryo UI" panose="020B0604030504040204" pitchFamily="50" charset="-128"/>
            </a:endParaRPr>
          </a:p>
          <a:p>
            <a:r>
              <a:rPr lang="ja-JP" altLang="en-US" sz="1600" dirty="0">
                <a:solidFill>
                  <a:srgbClr val="FF0000"/>
                </a:solidFill>
                <a:latin typeface="Meiryo UI" panose="020B0604030504040204" pitchFamily="50" charset="-128"/>
                <a:ea typeface="Meiryo UI" panose="020B0604030504040204" pitchFamily="50" charset="-128"/>
              </a:rPr>
              <a:t>　　　　　  エントリーの対象となります。</a:t>
            </a:r>
            <a:endParaRPr lang="en-US" altLang="ja-JP" sz="1600" dirty="0">
              <a:solidFill>
                <a:srgbClr val="FF0000"/>
              </a:solidFill>
              <a:latin typeface="Meiryo UI" panose="020B0604030504040204" pitchFamily="50" charset="-128"/>
              <a:ea typeface="Meiryo UI" panose="020B0604030504040204" pitchFamily="50" charset="-128"/>
            </a:endParaRPr>
          </a:p>
          <a:p>
            <a:endParaRPr lang="en-US" altLang="ja-JP" sz="4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（２）既存の製品であっても（１）の期間中に大幅なバージョンアップやアップデートが実施され、</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審査員によって既存製品との違いが認められたものは対象となります。</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既存の製品をエントリーいただく際は、</a:t>
            </a:r>
            <a:r>
              <a:rPr lang="ja-JP" altLang="en-US" sz="1600" dirty="0">
                <a:solidFill>
                  <a:srgbClr val="FF0000"/>
                </a:solidFill>
                <a:latin typeface="Meiryo UI" panose="020B0604030504040204" pitchFamily="50" charset="-128"/>
                <a:ea typeface="Meiryo UI" panose="020B0604030504040204" pitchFamily="50" charset="-128"/>
              </a:rPr>
              <a:t>アップデートした点や従来品との違い</a:t>
            </a:r>
            <a:r>
              <a:rPr lang="ja-JP" altLang="en-US" sz="1600" dirty="0">
                <a:latin typeface="Meiryo UI" panose="020B0604030504040204" pitchFamily="50" charset="-128"/>
                <a:ea typeface="Meiryo UI" panose="020B0604030504040204" pitchFamily="50" charset="-128"/>
              </a:rPr>
              <a:t>をエントリーフォーム内「</a:t>
            </a:r>
            <a:r>
              <a:rPr lang="en-US" altLang="ja-JP" sz="1600" dirty="0">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審査員向け </a:t>
            </a:r>
            <a:r>
              <a:rPr lang="en-US" altLang="ja-JP" sz="1600" dirty="0">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詳細説明文」に</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分かりやすくご記載いただくようお願いいたします。エントリーフォームの入力方法は</a:t>
            </a:r>
            <a:r>
              <a:rPr lang="en-US" altLang="ja-JP" sz="1600" dirty="0">
                <a:latin typeface="Meiryo UI" panose="020B0604030504040204" pitchFamily="50" charset="-128"/>
                <a:ea typeface="Meiryo UI" panose="020B0604030504040204" pitchFamily="50" charset="-128"/>
              </a:rPr>
              <a:t>【</a:t>
            </a:r>
            <a:r>
              <a:rPr lang="en-US" altLang="ja-JP" sz="1600" b="1" dirty="0">
                <a:latin typeface="Meiryo UI" panose="020B0604030504040204" pitchFamily="50" charset="-128"/>
                <a:ea typeface="Meiryo UI" panose="020B0604030504040204" pitchFamily="50" charset="-128"/>
                <a:hlinkClick r:id="rId2" action="ppaction://hlinksldjump"/>
              </a:rPr>
              <a:t>12</a:t>
            </a:r>
            <a:r>
              <a:rPr lang="ja-JP" altLang="en-US" sz="1600" b="1" dirty="0">
                <a:latin typeface="Meiryo UI" panose="020B0604030504040204" pitchFamily="50" charset="-128"/>
                <a:ea typeface="Meiryo UI" panose="020B0604030504040204" pitchFamily="50" charset="-128"/>
                <a:hlinkClick r:id="rId2" action="ppaction://hlinksldjump"/>
              </a:rPr>
              <a:t>ページ</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をご覧ください。</a:t>
            </a:r>
            <a:endParaRPr lang="en-US" altLang="ja-JP" sz="1600" dirty="0">
              <a:latin typeface="Meiryo UI" panose="020B0604030504040204" pitchFamily="50" charset="-128"/>
              <a:ea typeface="Meiryo UI" panose="020B0604030504040204" pitchFamily="50" charset="-128"/>
            </a:endParaRPr>
          </a:p>
          <a:p>
            <a:endParaRPr lang="ja-JP" altLang="en-US" sz="4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（３）</a:t>
            </a:r>
            <a:r>
              <a:rPr lang="ja-JP" altLang="en-US" sz="1600" b="1" dirty="0">
                <a:latin typeface="Meiryo UI" panose="020B0604030504040204" pitchFamily="50" charset="-128"/>
                <a:ea typeface="Meiryo UI" panose="020B0604030504040204" pitchFamily="50" charset="-128"/>
              </a:rPr>
              <a:t>ブースの小間数</a:t>
            </a:r>
            <a:r>
              <a:rPr lang="ja-JP" altLang="en-US" sz="1600" dirty="0">
                <a:latin typeface="Meiryo UI" panose="020B0604030504040204" pitchFamily="50" charset="-128"/>
                <a:ea typeface="Meiryo UI" panose="020B0604030504040204" pitchFamily="50" charset="-128"/>
              </a:rPr>
              <a:t>に応じて下記の通りエントリー可能な製品数に上限を設けております。予めご了承ください。</a:t>
            </a:r>
            <a:endParaRPr lang="en-US" altLang="ja-JP" sz="1600" dirty="0">
              <a:latin typeface="Meiryo UI" panose="020B0604030504040204" pitchFamily="50" charset="-128"/>
              <a:ea typeface="Meiryo UI" panose="020B0604030504040204" pitchFamily="50" charset="-128"/>
            </a:endParaRPr>
          </a:p>
          <a:p>
            <a:r>
              <a:rPr lang="ja-JP" altLang="en-US" sz="1600" b="1" dirty="0">
                <a:solidFill>
                  <a:srgbClr val="FF0000"/>
                </a:solidFill>
                <a:latin typeface="Meiryo UI" panose="020B0604030504040204" pitchFamily="50" charset="-128"/>
                <a:ea typeface="Meiryo UI" panose="020B0604030504040204" pitchFamily="50" charset="-128"/>
              </a:rPr>
              <a:t>　　　</a:t>
            </a: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400" dirty="0">
              <a:latin typeface="Meiryo UI" panose="020B0604030504040204" pitchFamily="50" charset="-128"/>
              <a:ea typeface="Meiryo UI" panose="020B0604030504040204" pitchFamily="50" charset="-128"/>
            </a:endParaRPr>
          </a:p>
          <a:p>
            <a:r>
              <a:rPr lang="en-US" altLang="ja-JP" b="1" dirty="0">
                <a:latin typeface="Meiryo UI" panose="020B0604030504040204" pitchFamily="50" charset="-128"/>
                <a:ea typeface="Meiryo UI" panose="020B0604030504040204" pitchFamily="50" charset="-128"/>
              </a:rPr>
              <a:t>【</a:t>
            </a:r>
            <a:r>
              <a:rPr lang="ja-JP" altLang="en-US" b="1" dirty="0">
                <a:latin typeface="Meiryo UI" panose="020B0604030504040204" pitchFamily="50" charset="-128"/>
                <a:ea typeface="Meiryo UI" panose="020B0604030504040204" pitchFamily="50" charset="-128"/>
              </a:rPr>
              <a:t>その他注意事項</a:t>
            </a:r>
            <a:r>
              <a:rPr lang="en-US" altLang="ja-JP" b="1" dirty="0">
                <a:latin typeface="Meiryo UI" panose="020B0604030504040204" pitchFamily="50" charset="-128"/>
                <a:ea typeface="Meiryo UI" panose="020B0604030504040204" pitchFamily="50" charset="-128"/>
              </a:rPr>
              <a:t>】</a:t>
            </a:r>
          </a:p>
          <a:p>
            <a:r>
              <a:rPr lang="ja-JP" altLang="en-US" sz="1600" dirty="0">
                <a:latin typeface="Meiryo UI" panose="020B0604030504040204" pitchFamily="50" charset="-128"/>
                <a:ea typeface="Meiryo UI" panose="020B0604030504040204" pitchFamily="50" charset="-128"/>
              </a:rPr>
              <a:t>・ 審査項目にお答え頂けない項目は評価の対象となりません。</a:t>
            </a:r>
          </a:p>
          <a:p>
            <a:r>
              <a:rPr lang="ja-JP" altLang="en-US" sz="1600" dirty="0">
                <a:latin typeface="Meiryo UI" panose="020B0604030504040204" pitchFamily="50" charset="-128"/>
                <a:ea typeface="Meiryo UI" panose="020B0604030504040204" pitchFamily="50" charset="-128"/>
              </a:rPr>
              <a:t>・ 他イベント等で受賞した製品に関する優遇処置はありません。</a:t>
            </a:r>
          </a:p>
          <a:p>
            <a:r>
              <a:rPr lang="ja-JP" altLang="en-US" sz="1600" dirty="0">
                <a:latin typeface="Meiryo UI" panose="020B0604030504040204" pitchFamily="50" charset="-128"/>
                <a:ea typeface="Meiryo UI" panose="020B0604030504040204" pitchFamily="50" charset="-128"/>
              </a:rPr>
              <a:t>・ 既に市場に浸透している製品に関しましては、対象とならない場合があります。</a:t>
            </a:r>
          </a:p>
          <a:p>
            <a:r>
              <a:rPr lang="ja-JP" altLang="en-US" sz="1600" dirty="0">
                <a:latin typeface="Meiryo UI" panose="020B0604030504040204" pitchFamily="50" charset="-128"/>
                <a:ea typeface="Meiryo UI" panose="020B0604030504040204" pitchFamily="50" charset="-128"/>
              </a:rPr>
              <a:t>・ 同一シリーズの製品・ソリューションを複数エントリーされた場合、一つにまとめて審査する場合があります。</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会期中、ブースに展示可能なもののみがエントリー対象となります。  　</a:t>
            </a:r>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状況を鑑みて上記のエントリー条件は変更になる場合があります。あらかじめご了承ください。</a:t>
            </a:r>
            <a:endParaRPr lang="en-US" altLang="ja-JP" sz="1600" dirty="0">
              <a:latin typeface="Meiryo UI" panose="020B0604030504040204" pitchFamily="50" charset="-128"/>
              <a:ea typeface="Meiryo UI" panose="020B0604030504040204" pitchFamily="50" charset="-128"/>
            </a:endParaRPr>
          </a:p>
        </p:txBody>
      </p:sp>
      <p:graphicFrame>
        <p:nvGraphicFramePr>
          <p:cNvPr id="2" name="表 1">
            <a:extLst>
              <a:ext uri="{FF2B5EF4-FFF2-40B4-BE49-F238E27FC236}">
                <a16:creationId xmlns:a16="http://schemas.microsoft.com/office/drawing/2014/main" id="{A9698316-DC34-AA90-EEFE-B0BA2F12FA36}"/>
              </a:ext>
            </a:extLst>
          </p:cNvPr>
          <p:cNvGraphicFramePr>
            <a:graphicFrameLocks noGrp="1"/>
          </p:cNvGraphicFramePr>
          <p:nvPr>
            <p:extLst>
              <p:ext uri="{D42A27DB-BD31-4B8C-83A1-F6EECF244321}">
                <p14:modId xmlns:p14="http://schemas.microsoft.com/office/powerpoint/2010/main" val="1320205477"/>
              </p:ext>
            </p:extLst>
          </p:nvPr>
        </p:nvGraphicFramePr>
        <p:xfrm>
          <a:off x="311034" y="3429000"/>
          <a:ext cx="6840000" cy="1296000"/>
        </p:xfrm>
        <a:graphic>
          <a:graphicData uri="http://schemas.openxmlformats.org/drawingml/2006/table">
            <a:tbl>
              <a:tblPr firstRow="1" bandRow="1">
                <a:tableStyleId>{5C22544A-7EE6-4342-B048-85BDC9FD1C3A}</a:tableStyleId>
              </a:tblPr>
              <a:tblGrid>
                <a:gridCol w="3420000">
                  <a:extLst>
                    <a:ext uri="{9D8B030D-6E8A-4147-A177-3AD203B41FA5}">
                      <a16:colId xmlns:a16="http://schemas.microsoft.com/office/drawing/2014/main" val="1615711478"/>
                    </a:ext>
                  </a:extLst>
                </a:gridCol>
                <a:gridCol w="3420000">
                  <a:extLst>
                    <a:ext uri="{9D8B030D-6E8A-4147-A177-3AD203B41FA5}">
                      <a16:colId xmlns:a16="http://schemas.microsoft.com/office/drawing/2014/main" val="981116914"/>
                    </a:ext>
                  </a:extLst>
                </a:gridCol>
              </a:tblGrid>
              <a:tr h="324000">
                <a:tc>
                  <a:txBody>
                    <a:bodyPr/>
                    <a:lstStyle/>
                    <a:p>
                      <a:pPr algn="ctr"/>
                      <a:r>
                        <a:rPr kumimoji="1" lang="ja-JP" altLang="en-US" sz="1400" b="1" dirty="0">
                          <a:latin typeface="Meiryo UI" panose="020B0604030504040204" pitchFamily="50" charset="-128"/>
                          <a:ea typeface="Meiryo UI" panose="020B0604030504040204" pitchFamily="50" charset="-128"/>
                        </a:rPr>
                        <a:t>小間数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kumimoji="1" lang="ja-JP" altLang="en-US" sz="1400" b="1" dirty="0">
                          <a:latin typeface="Meiryo UI" panose="020B0604030504040204" pitchFamily="50" charset="-128"/>
                          <a:ea typeface="Meiryo UI" panose="020B0604030504040204" pitchFamily="50" charset="-128"/>
                        </a:rPr>
                        <a:t>エントリー可能数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1047890572"/>
                  </a:ext>
                </a:extLst>
              </a:tr>
              <a:tr h="324000">
                <a:tc>
                  <a:txBody>
                    <a:bodyPr/>
                    <a:lstStyle/>
                    <a:p>
                      <a:pPr algn="ctr"/>
                      <a:r>
                        <a:rPr kumimoji="1" lang="en-US" altLang="ja-JP" sz="1400" b="1" dirty="0">
                          <a:latin typeface="Meiryo UI" panose="020B0604030504040204" pitchFamily="50" charset="-128"/>
                          <a:ea typeface="Meiryo UI" panose="020B0604030504040204" pitchFamily="50" charset="-128"/>
                        </a:rPr>
                        <a:t>1</a:t>
                      </a:r>
                      <a:r>
                        <a:rPr kumimoji="1" lang="ja-JP" altLang="en-US" sz="1400" b="1" dirty="0">
                          <a:latin typeface="Meiryo UI" panose="020B0604030504040204" pitchFamily="50" charset="-128"/>
                          <a:ea typeface="Meiryo UI" panose="020B0604030504040204" pitchFamily="50" charset="-128"/>
                        </a:rPr>
                        <a:t>～</a:t>
                      </a:r>
                      <a:r>
                        <a:rPr kumimoji="1" lang="en-US" altLang="ja-JP" sz="1400" b="1" dirty="0">
                          <a:latin typeface="Meiryo UI" panose="020B0604030504040204" pitchFamily="50" charset="-128"/>
                          <a:ea typeface="Meiryo UI" panose="020B0604030504040204" pitchFamily="50" charset="-128"/>
                        </a:rPr>
                        <a:t>3</a:t>
                      </a:r>
                      <a:r>
                        <a:rPr kumimoji="1" lang="ja-JP" altLang="en-US" sz="1400" b="1" dirty="0">
                          <a:latin typeface="Meiryo UI" panose="020B0604030504040204" pitchFamily="50" charset="-128"/>
                          <a:ea typeface="Meiryo UI" panose="020B0604030504040204" pitchFamily="50" charset="-128"/>
                        </a:rPr>
                        <a:t>小間</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400" b="1" dirty="0">
                          <a:latin typeface="Meiryo UI" panose="020B0604030504040204" pitchFamily="50" charset="-128"/>
                          <a:ea typeface="Meiryo UI" panose="020B0604030504040204" pitchFamily="50" charset="-128"/>
                        </a:rPr>
                        <a:t>3</a:t>
                      </a:r>
                      <a:r>
                        <a:rPr kumimoji="1" lang="ja-JP" altLang="en-US" sz="1400" b="1" dirty="0">
                          <a:latin typeface="Meiryo UI" panose="020B0604030504040204" pitchFamily="50" charset="-128"/>
                          <a:ea typeface="Meiryo UI" panose="020B0604030504040204" pitchFamily="50" charset="-128"/>
                        </a:rPr>
                        <a:t>エントリーまで</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03550161"/>
                  </a:ext>
                </a:extLst>
              </a:tr>
              <a:tr h="324000">
                <a:tc>
                  <a:txBody>
                    <a:bodyPr/>
                    <a:lstStyle/>
                    <a:p>
                      <a:pPr algn="ctr"/>
                      <a:r>
                        <a:rPr kumimoji="1" lang="en-US" altLang="ja-JP" sz="1400" b="1" dirty="0">
                          <a:latin typeface="Meiryo UI" panose="020B0604030504040204" pitchFamily="50" charset="-128"/>
                          <a:ea typeface="Meiryo UI" panose="020B0604030504040204" pitchFamily="50" charset="-128"/>
                        </a:rPr>
                        <a:t>4</a:t>
                      </a:r>
                      <a:r>
                        <a:rPr kumimoji="1" lang="ja-JP" altLang="en-US" sz="1400" b="1" dirty="0">
                          <a:latin typeface="Meiryo UI" panose="020B0604030504040204" pitchFamily="50" charset="-128"/>
                          <a:ea typeface="Meiryo UI" panose="020B0604030504040204" pitchFamily="50" charset="-128"/>
                        </a:rPr>
                        <a:t>～</a:t>
                      </a:r>
                      <a:r>
                        <a:rPr kumimoji="1" lang="en-US" altLang="ja-JP" sz="1400" b="1" dirty="0">
                          <a:latin typeface="Meiryo UI" panose="020B0604030504040204" pitchFamily="50" charset="-128"/>
                          <a:ea typeface="Meiryo UI" panose="020B0604030504040204" pitchFamily="50" charset="-128"/>
                        </a:rPr>
                        <a:t>9</a:t>
                      </a:r>
                      <a:r>
                        <a:rPr kumimoji="1" lang="ja-JP" altLang="en-US" sz="1400" b="1" dirty="0">
                          <a:latin typeface="Meiryo UI" panose="020B0604030504040204" pitchFamily="50" charset="-128"/>
                          <a:ea typeface="Meiryo UI" panose="020B0604030504040204" pitchFamily="50" charset="-128"/>
                        </a:rPr>
                        <a:t>小間</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400" b="1" dirty="0">
                          <a:latin typeface="Meiryo UI" panose="020B0604030504040204" pitchFamily="50" charset="-128"/>
                          <a:ea typeface="Meiryo UI" panose="020B0604030504040204" pitchFamily="50" charset="-128"/>
                        </a:rPr>
                        <a:t>6</a:t>
                      </a:r>
                      <a:r>
                        <a:rPr kumimoji="1" lang="ja-JP" altLang="en-US" sz="1400" b="1" dirty="0">
                          <a:latin typeface="Meiryo UI" panose="020B0604030504040204" pitchFamily="50" charset="-128"/>
                          <a:ea typeface="Meiryo UI" panose="020B0604030504040204" pitchFamily="50" charset="-128"/>
                        </a:rPr>
                        <a:t>エントリーまで</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1337884"/>
                  </a:ext>
                </a:extLst>
              </a:tr>
              <a:tr h="324000">
                <a:tc>
                  <a:txBody>
                    <a:bodyPr/>
                    <a:lstStyle/>
                    <a:p>
                      <a:pPr algn="ctr"/>
                      <a:r>
                        <a:rPr kumimoji="1" lang="en-US" altLang="ja-JP" sz="1400" b="1" dirty="0">
                          <a:latin typeface="Meiryo UI" panose="020B0604030504040204" pitchFamily="50" charset="-128"/>
                          <a:ea typeface="Meiryo UI" panose="020B0604030504040204" pitchFamily="50" charset="-128"/>
                        </a:rPr>
                        <a:t>10</a:t>
                      </a:r>
                      <a:r>
                        <a:rPr kumimoji="1" lang="ja-JP" altLang="en-US" sz="1400" b="1" dirty="0">
                          <a:latin typeface="Meiryo UI" panose="020B0604030504040204" pitchFamily="50" charset="-128"/>
                          <a:ea typeface="Meiryo UI" panose="020B0604030504040204" pitchFamily="50" charset="-128"/>
                        </a:rPr>
                        <a:t>小間以上</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400" b="1" dirty="0">
                          <a:latin typeface="Meiryo UI" panose="020B0604030504040204" pitchFamily="50" charset="-128"/>
                          <a:ea typeface="Meiryo UI" panose="020B0604030504040204" pitchFamily="50" charset="-128"/>
                        </a:rPr>
                        <a:t>20</a:t>
                      </a:r>
                      <a:r>
                        <a:rPr kumimoji="1" lang="ja-JP" altLang="en-US" sz="1400" b="1" dirty="0">
                          <a:latin typeface="Meiryo UI" panose="020B0604030504040204" pitchFamily="50" charset="-128"/>
                          <a:ea typeface="Meiryo UI" panose="020B0604030504040204" pitchFamily="50" charset="-128"/>
                        </a:rPr>
                        <a:t>エントリーまで</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02171191"/>
                  </a:ext>
                </a:extLst>
              </a:tr>
            </a:tbl>
          </a:graphicData>
        </a:graphic>
      </p:graphicFrame>
    </p:spTree>
    <p:extLst>
      <p:ext uri="{BB962C8B-B14F-4D97-AF65-F5344CB8AC3E}">
        <p14:creationId xmlns:p14="http://schemas.microsoft.com/office/powerpoint/2010/main" val="11714441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F97AFED7-D508-4334-8A1E-2F191DEC057B}"/>
              </a:ext>
            </a:extLst>
          </p:cNvPr>
          <p:cNvSpPr txBox="1"/>
          <p:nvPr/>
        </p:nvSpPr>
        <p:spPr>
          <a:xfrm>
            <a:off x="0" y="7699"/>
            <a:ext cx="7159230" cy="646331"/>
          </a:xfrm>
          <a:prstGeom prst="rect">
            <a:avLst/>
          </a:prstGeom>
          <a:noFill/>
        </p:spPr>
        <p:txBody>
          <a:bodyPr wrap="square" rtlCol="0">
            <a:spAutoFit/>
          </a:bodyPr>
          <a:lstStyle/>
          <a:p>
            <a:r>
              <a:rPr kumimoji="1" lang="ja-JP" altLang="en-US" sz="3600" b="1" baseline="30000" dirty="0">
                <a:solidFill>
                  <a:schemeClr val="bg1"/>
                </a:solidFill>
                <a:latin typeface="Meiryo UI" panose="020B0604030504040204" pitchFamily="50" charset="-128"/>
                <a:ea typeface="Meiryo UI" panose="020B0604030504040204" pitchFamily="50" charset="-128"/>
              </a:rPr>
              <a:t>　　　</a:t>
            </a:r>
            <a:r>
              <a:rPr lang="en-US" altLang="ja-JP" sz="3600" b="1" baseline="30000" dirty="0">
                <a:solidFill>
                  <a:schemeClr val="bg1"/>
                </a:solidFill>
                <a:latin typeface="Meiryo UI" panose="020B0604030504040204" pitchFamily="50" charset="-128"/>
                <a:ea typeface="Meiryo UI" panose="020B0604030504040204" pitchFamily="50" charset="-128"/>
              </a:rPr>
              <a:t>5</a:t>
            </a:r>
            <a:r>
              <a:rPr kumimoji="1" lang="ja-JP" altLang="en-US" sz="3600" b="1" baseline="30000" dirty="0">
                <a:solidFill>
                  <a:schemeClr val="bg1"/>
                </a:solidFill>
                <a:latin typeface="Meiryo UI" panose="020B0604030504040204" pitchFamily="50" charset="-128"/>
                <a:ea typeface="Meiryo UI" panose="020B0604030504040204" pitchFamily="50" charset="-128"/>
              </a:rPr>
              <a:t>．製品 </a:t>
            </a:r>
            <a:r>
              <a:rPr kumimoji="1" lang="en-US" altLang="ja-JP" sz="3600" b="1" baseline="30000" dirty="0">
                <a:solidFill>
                  <a:schemeClr val="bg1"/>
                </a:solidFill>
                <a:latin typeface="Meiryo UI" panose="020B0604030504040204" pitchFamily="50" charset="-128"/>
                <a:ea typeface="Meiryo UI" panose="020B0604030504040204" pitchFamily="50" charset="-128"/>
              </a:rPr>
              <a:t>/ </a:t>
            </a:r>
            <a:r>
              <a:rPr kumimoji="1" lang="ja-JP" altLang="en-US" sz="3600" b="1" baseline="30000" dirty="0">
                <a:solidFill>
                  <a:schemeClr val="bg1"/>
                </a:solidFill>
                <a:latin typeface="Meiryo UI" panose="020B0604030504040204" pitchFamily="50" charset="-128"/>
                <a:ea typeface="Meiryo UI" panose="020B0604030504040204" pitchFamily="50" charset="-128"/>
              </a:rPr>
              <a:t>サービスの評価ポイント</a:t>
            </a:r>
            <a:endParaRPr kumimoji="1" lang="ja-JP" altLang="en-US" sz="8000" b="1" dirty="0">
              <a:solidFill>
                <a:schemeClr val="bg1"/>
              </a:solidFill>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367F72C1-0F0F-4F4B-961C-1C06ECBE30EE}"/>
              </a:ext>
            </a:extLst>
          </p:cNvPr>
          <p:cNvSpPr txBox="1"/>
          <p:nvPr/>
        </p:nvSpPr>
        <p:spPr>
          <a:xfrm>
            <a:off x="311034" y="1074509"/>
            <a:ext cx="11569932" cy="584775"/>
          </a:xfrm>
          <a:prstGeom prst="rect">
            <a:avLst/>
          </a:prstGeom>
          <a:noFill/>
        </p:spPr>
        <p:txBody>
          <a:bodyPr wrap="square" rtlCol="0">
            <a:spAutoFit/>
          </a:bodyPr>
          <a:lstStyle/>
          <a:p>
            <a:r>
              <a:rPr lang="ja-JP" altLang="en-US" sz="1600" dirty="0">
                <a:latin typeface="Meiryo UI" panose="020B0604030504040204" pitchFamily="50" charset="-128"/>
                <a:ea typeface="Meiryo UI" panose="020B0604030504040204" pitchFamily="50" charset="-128"/>
              </a:rPr>
              <a:t>審査は主に以下の観点で評価をいたします。</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エントリー時には、下記の項目についてのセールスポイントを中心にわかりやすくまとめていただくことをお勧めいたします。</a:t>
            </a:r>
            <a:endParaRPr lang="en-US" altLang="ja-JP" sz="1600" dirty="0">
              <a:latin typeface="Meiryo UI" panose="020B0604030504040204" pitchFamily="50" charset="-128"/>
              <a:ea typeface="Meiryo UI" panose="020B0604030504040204" pitchFamily="50" charset="-128"/>
            </a:endParaRPr>
          </a:p>
        </p:txBody>
      </p:sp>
      <p:pic>
        <p:nvPicPr>
          <p:cNvPr id="2" name="グラフィックス 1" descr="バッジ: チェックマーク 1 単色塗りつぶし">
            <a:extLst>
              <a:ext uri="{FF2B5EF4-FFF2-40B4-BE49-F238E27FC236}">
                <a16:creationId xmlns:a16="http://schemas.microsoft.com/office/drawing/2014/main" id="{532C53C0-A585-B006-2273-FC9788E56FA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09896" y="2712210"/>
            <a:ext cx="646331" cy="646331"/>
          </a:xfrm>
          <a:prstGeom prst="rect">
            <a:avLst/>
          </a:prstGeom>
        </p:spPr>
      </p:pic>
      <p:pic>
        <p:nvPicPr>
          <p:cNvPr id="3" name="グラフィックス 2" descr="バッジ: チェックマーク 1 単色塗りつぶし">
            <a:extLst>
              <a:ext uri="{FF2B5EF4-FFF2-40B4-BE49-F238E27FC236}">
                <a16:creationId xmlns:a16="http://schemas.microsoft.com/office/drawing/2014/main" id="{7C47FA5F-DC41-597D-9B15-180FB4F0555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09893" y="1993209"/>
            <a:ext cx="646331" cy="646331"/>
          </a:xfrm>
          <a:prstGeom prst="rect">
            <a:avLst/>
          </a:prstGeom>
        </p:spPr>
      </p:pic>
      <p:pic>
        <p:nvPicPr>
          <p:cNvPr id="4" name="グラフィックス 3" descr="バッジ: チェックマーク 1 単色塗りつぶし">
            <a:extLst>
              <a:ext uri="{FF2B5EF4-FFF2-40B4-BE49-F238E27FC236}">
                <a16:creationId xmlns:a16="http://schemas.microsoft.com/office/drawing/2014/main" id="{C6C0D853-8EB1-783F-3E81-162544E5B38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09895" y="3429000"/>
            <a:ext cx="646331" cy="646331"/>
          </a:xfrm>
          <a:prstGeom prst="rect">
            <a:avLst/>
          </a:prstGeom>
        </p:spPr>
      </p:pic>
      <p:pic>
        <p:nvPicPr>
          <p:cNvPr id="6" name="グラフィックス 5" descr="バッジ: チェックマーク 1 単色塗りつぶし">
            <a:extLst>
              <a:ext uri="{FF2B5EF4-FFF2-40B4-BE49-F238E27FC236}">
                <a16:creationId xmlns:a16="http://schemas.microsoft.com/office/drawing/2014/main" id="{960B4CAB-F1A8-17AD-8FA3-EB8CF3C265C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09894" y="4148001"/>
            <a:ext cx="646331" cy="646331"/>
          </a:xfrm>
          <a:prstGeom prst="rect">
            <a:avLst/>
          </a:prstGeom>
        </p:spPr>
      </p:pic>
      <p:pic>
        <p:nvPicPr>
          <p:cNvPr id="7" name="グラフィックス 6" descr="バッジ: チェックマーク 1 単色塗りつぶし">
            <a:extLst>
              <a:ext uri="{FF2B5EF4-FFF2-40B4-BE49-F238E27FC236}">
                <a16:creationId xmlns:a16="http://schemas.microsoft.com/office/drawing/2014/main" id="{1DFA58EF-4A1C-7451-E4B9-C71D7BB36FC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09894" y="4864791"/>
            <a:ext cx="646331" cy="646331"/>
          </a:xfrm>
          <a:prstGeom prst="rect">
            <a:avLst/>
          </a:prstGeom>
        </p:spPr>
      </p:pic>
      <p:sp>
        <p:nvSpPr>
          <p:cNvPr id="8" name="テキスト ボックス 7">
            <a:extLst>
              <a:ext uri="{FF2B5EF4-FFF2-40B4-BE49-F238E27FC236}">
                <a16:creationId xmlns:a16="http://schemas.microsoft.com/office/drawing/2014/main" id="{583F094E-F4EF-49A5-E4F2-ECF88F9653E3}"/>
              </a:ext>
            </a:extLst>
          </p:cNvPr>
          <p:cNvSpPr txBox="1"/>
          <p:nvPr/>
        </p:nvSpPr>
        <p:spPr>
          <a:xfrm>
            <a:off x="1064754" y="1833813"/>
            <a:ext cx="6094476" cy="3662028"/>
          </a:xfrm>
          <a:prstGeom prst="rect">
            <a:avLst/>
          </a:prstGeom>
          <a:noFill/>
        </p:spPr>
        <p:txBody>
          <a:bodyPr wrap="square">
            <a:spAutoFit/>
          </a:bodyPr>
          <a:lstStyle/>
          <a:p>
            <a:pPr>
              <a:lnSpc>
                <a:spcPct val="200000"/>
              </a:lnSpc>
            </a:pPr>
            <a:r>
              <a:rPr lang="ja-JP" altLang="en-US" sz="2400" dirty="0">
                <a:latin typeface="Meiryo UI" panose="020B0604030504040204" pitchFamily="50" charset="-128"/>
                <a:ea typeface="Meiryo UI" panose="020B0604030504040204" pitchFamily="50" charset="-128"/>
              </a:rPr>
              <a:t>企画またはアイディア</a:t>
            </a:r>
            <a:endParaRPr lang="en-US" altLang="ja-JP" sz="2400" dirty="0">
              <a:latin typeface="Meiryo UI" panose="020B0604030504040204" pitchFamily="50" charset="-128"/>
              <a:ea typeface="Meiryo UI" panose="020B0604030504040204" pitchFamily="50" charset="-128"/>
            </a:endParaRPr>
          </a:p>
          <a:p>
            <a:pPr>
              <a:lnSpc>
                <a:spcPct val="200000"/>
              </a:lnSpc>
            </a:pPr>
            <a:r>
              <a:rPr lang="ja-JP" altLang="en-US" sz="2400" dirty="0">
                <a:latin typeface="Meiryo UI" panose="020B0604030504040204" pitchFamily="50" charset="-128"/>
                <a:ea typeface="Meiryo UI" panose="020B0604030504040204" pitchFamily="50" charset="-128"/>
              </a:rPr>
              <a:t>機能性 </a:t>
            </a:r>
            <a:r>
              <a:rPr lang="en-US" altLang="ja-JP" sz="2400" dirty="0">
                <a:latin typeface="Meiryo UI" panose="020B0604030504040204" pitchFamily="50" charset="-128"/>
                <a:ea typeface="Meiryo UI" panose="020B0604030504040204" pitchFamily="50" charset="-128"/>
              </a:rPr>
              <a:t>/ </a:t>
            </a:r>
            <a:r>
              <a:rPr lang="ja-JP" altLang="en-US" sz="2400" dirty="0">
                <a:latin typeface="Meiryo UI" panose="020B0604030504040204" pitchFamily="50" charset="-128"/>
                <a:ea typeface="Meiryo UI" panose="020B0604030504040204" pitchFamily="50" charset="-128"/>
              </a:rPr>
              <a:t>操作性 </a:t>
            </a:r>
            <a:r>
              <a:rPr lang="en-US" altLang="ja-JP" sz="2400" dirty="0">
                <a:latin typeface="Meiryo UI" panose="020B0604030504040204" pitchFamily="50" charset="-128"/>
                <a:ea typeface="Meiryo UI" panose="020B0604030504040204" pitchFamily="50" charset="-128"/>
              </a:rPr>
              <a:t>/ </a:t>
            </a:r>
            <a:r>
              <a:rPr lang="ja-JP" altLang="en-US" sz="2400" dirty="0">
                <a:latin typeface="Meiryo UI" panose="020B0604030504040204" pitchFamily="50" charset="-128"/>
                <a:ea typeface="Meiryo UI" panose="020B0604030504040204" pitchFamily="50" charset="-128"/>
              </a:rPr>
              <a:t>ユーザビリティ</a:t>
            </a:r>
            <a:endParaRPr lang="en-US" altLang="ja-JP" sz="2400" dirty="0">
              <a:latin typeface="Meiryo UI" panose="020B0604030504040204" pitchFamily="50" charset="-128"/>
              <a:ea typeface="Meiryo UI" panose="020B0604030504040204" pitchFamily="50" charset="-128"/>
            </a:endParaRPr>
          </a:p>
          <a:p>
            <a:pPr>
              <a:lnSpc>
                <a:spcPct val="200000"/>
              </a:lnSpc>
            </a:pPr>
            <a:r>
              <a:rPr lang="ja-JP" altLang="en-US" sz="2400" dirty="0">
                <a:latin typeface="Meiryo UI" panose="020B0604030504040204" pitchFamily="50" charset="-128"/>
                <a:ea typeface="Meiryo UI" panose="020B0604030504040204" pitchFamily="50" charset="-128"/>
              </a:rPr>
              <a:t>能力 </a:t>
            </a:r>
            <a:r>
              <a:rPr lang="en-US" altLang="ja-JP" sz="2400" dirty="0">
                <a:latin typeface="Meiryo UI" panose="020B0604030504040204" pitchFamily="50" charset="-128"/>
                <a:ea typeface="Meiryo UI" panose="020B0604030504040204" pitchFamily="50" charset="-128"/>
              </a:rPr>
              <a:t>/ </a:t>
            </a:r>
            <a:r>
              <a:rPr lang="ja-JP" altLang="en-US" sz="2400" dirty="0">
                <a:latin typeface="Meiryo UI" panose="020B0604030504040204" pitchFamily="50" charset="-128"/>
                <a:ea typeface="Meiryo UI" panose="020B0604030504040204" pitchFamily="50" charset="-128"/>
              </a:rPr>
              <a:t>パフォーマンス</a:t>
            </a:r>
            <a:endParaRPr lang="en-US" altLang="ja-JP" sz="2400" dirty="0">
              <a:latin typeface="Meiryo UI" panose="020B0604030504040204" pitchFamily="50" charset="-128"/>
              <a:ea typeface="Meiryo UI" panose="020B0604030504040204" pitchFamily="50" charset="-128"/>
            </a:endParaRPr>
          </a:p>
          <a:p>
            <a:pPr>
              <a:lnSpc>
                <a:spcPct val="200000"/>
              </a:lnSpc>
            </a:pPr>
            <a:r>
              <a:rPr lang="ja-JP" altLang="en-US" sz="2400" dirty="0">
                <a:latin typeface="Meiryo UI" panose="020B0604030504040204" pitchFamily="50" charset="-128"/>
                <a:ea typeface="Meiryo UI" panose="020B0604030504040204" pitchFamily="50" charset="-128"/>
              </a:rPr>
              <a:t>コストパフォーマンス</a:t>
            </a:r>
            <a:endParaRPr lang="en-US" altLang="ja-JP" sz="2400" dirty="0">
              <a:latin typeface="Meiryo UI" panose="020B0604030504040204" pitchFamily="50" charset="-128"/>
              <a:ea typeface="Meiryo UI" panose="020B0604030504040204" pitchFamily="50" charset="-128"/>
            </a:endParaRPr>
          </a:p>
          <a:p>
            <a:pPr>
              <a:lnSpc>
                <a:spcPct val="200000"/>
              </a:lnSpc>
            </a:pPr>
            <a:r>
              <a:rPr lang="ja-JP" altLang="en-US" sz="2400" dirty="0">
                <a:latin typeface="Meiryo UI" panose="020B0604030504040204" pitchFamily="50" charset="-128"/>
                <a:ea typeface="Meiryo UI" panose="020B0604030504040204" pitchFamily="50" charset="-128"/>
              </a:rPr>
              <a:t>話題性 </a:t>
            </a:r>
            <a:r>
              <a:rPr lang="en-US" altLang="ja-JP" sz="2400" dirty="0">
                <a:latin typeface="Meiryo UI" panose="020B0604030504040204" pitchFamily="50" charset="-128"/>
                <a:ea typeface="Meiryo UI" panose="020B0604030504040204" pitchFamily="50" charset="-128"/>
              </a:rPr>
              <a:t>/ </a:t>
            </a:r>
            <a:r>
              <a:rPr lang="ja-JP" altLang="en-US" sz="2400" dirty="0">
                <a:latin typeface="Meiryo UI" panose="020B0604030504040204" pitchFamily="50" charset="-128"/>
                <a:ea typeface="Meiryo UI" panose="020B0604030504040204" pitchFamily="50" charset="-128"/>
              </a:rPr>
              <a:t>期待性</a:t>
            </a:r>
            <a:endParaRPr lang="en-US" altLang="ja-JP" sz="2400" dirty="0">
              <a:latin typeface="Meiryo UI" panose="020B0604030504040204" pitchFamily="50" charset="-128"/>
              <a:ea typeface="Meiryo UI" panose="020B0604030504040204" pitchFamily="50" charset="-128"/>
            </a:endParaRPr>
          </a:p>
        </p:txBody>
      </p:sp>
      <p:pic>
        <p:nvPicPr>
          <p:cNvPr id="9" name="グラフィックス 8" descr="バッジ: チェックマーク 1 単色塗りつぶし">
            <a:extLst>
              <a:ext uri="{FF2B5EF4-FFF2-40B4-BE49-F238E27FC236}">
                <a16:creationId xmlns:a16="http://schemas.microsoft.com/office/drawing/2014/main" id="{54E06C11-E659-6A95-AA2E-93C56C27B0E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677253" y="4859419"/>
            <a:ext cx="646331" cy="646331"/>
          </a:xfrm>
          <a:prstGeom prst="rect">
            <a:avLst/>
          </a:prstGeom>
        </p:spPr>
      </p:pic>
      <p:pic>
        <p:nvPicPr>
          <p:cNvPr id="10" name="グラフィックス 9" descr="バッジ: チェックマーク 1 単色塗りつぶし">
            <a:extLst>
              <a:ext uri="{FF2B5EF4-FFF2-40B4-BE49-F238E27FC236}">
                <a16:creationId xmlns:a16="http://schemas.microsoft.com/office/drawing/2014/main" id="{9EC6AA97-F6EC-2601-9629-1BE5234CEA5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677254" y="3496735"/>
            <a:ext cx="646331" cy="646331"/>
          </a:xfrm>
          <a:prstGeom prst="rect">
            <a:avLst/>
          </a:prstGeom>
        </p:spPr>
      </p:pic>
      <p:pic>
        <p:nvPicPr>
          <p:cNvPr id="11" name="グラフィックス 10" descr="バッジ: チェックマーク 1 単色塗りつぶし">
            <a:extLst>
              <a:ext uri="{FF2B5EF4-FFF2-40B4-BE49-F238E27FC236}">
                <a16:creationId xmlns:a16="http://schemas.microsoft.com/office/drawing/2014/main" id="{FA48D20E-5AAB-97E4-D747-6712534FB78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677255" y="1993208"/>
            <a:ext cx="646331" cy="646331"/>
          </a:xfrm>
          <a:prstGeom prst="rect">
            <a:avLst/>
          </a:prstGeom>
        </p:spPr>
      </p:pic>
      <p:pic>
        <p:nvPicPr>
          <p:cNvPr id="12" name="グラフィックス 11" descr="バッジ: チェックマーク 1 単色塗りつぶし">
            <a:extLst>
              <a:ext uri="{FF2B5EF4-FFF2-40B4-BE49-F238E27FC236}">
                <a16:creationId xmlns:a16="http://schemas.microsoft.com/office/drawing/2014/main" id="{B7773C0A-B1D1-C7A6-E7F7-3B06EEFF218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677254" y="2714935"/>
            <a:ext cx="646331" cy="646331"/>
          </a:xfrm>
          <a:prstGeom prst="rect">
            <a:avLst/>
          </a:prstGeom>
        </p:spPr>
      </p:pic>
      <p:pic>
        <p:nvPicPr>
          <p:cNvPr id="13" name="グラフィックス 12" descr="バッジ: チェックマーク 1 単色塗りつぶし">
            <a:extLst>
              <a:ext uri="{FF2B5EF4-FFF2-40B4-BE49-F238E27FC236}">
                <a16:creationId xmlns:a16="http://schemas.microsoft.com/office/drawing/2014/main" id="{5E55ABC1-BD28-EDDA-CD8E-FF8F96403F1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677253" y="4214234"/>
            <a:ext cx="646331" cy="646331"/>
          </a:xfrm>
          <a:prstGeom prst="rect">
            <a:avLst/>
          </a:prstGeom>
        </p:spPr>
      </p:pic>
      <p:sp>
        <p:nvSpPr>
          <p:cNvPr id="14" name="テキスト ボックス 13">
            <a:extLst>
              <a:ext uri="{FF2B5EF4-FFF2-40B4-BE49-F238E27FC236}">
                <a16:creationId xmlns:a16="http://schemas.microsoft.com/office/drawing/2014/main" id="{510C3CD5-6ECA-5710-2BC6-A0CCD44C8268}"/>
              </a:ext>
            </a:extLst>
          </p:cNvPr>
          <p:cNvSpPr txBox="1"/>
          <p:nvPr/>
        </p:nvSpPr>
        <p:spPr>
          <a:xfrm>
            <a:off x="6448583" y="1833813"/>
            <a:ext cx="6400800" cy="3662028"/>
          </a:xfrm>
          <a:prstGeom prst="rect">
            <a:avLst/>
          </a:prstGeom>
          <a:noFill/>
        </p:spPr>
        <p:txBody>
          <a:bodyPr wrap="square">
            <a:spAutoFit/>
          </a:bodyPr>
          <a:lstStyle/>
          <a:p>
            <a:pPr>
              <a:lnSpc>
                <a:spcPct val="200000"/>
              </a:lnSpc>
            </a:pPr>
            <a:r>
              <a:rPr lang="ja-JP" altLang="en-US" sz="2400" dirty="0">
                <a:latin typeface="Meiryo UI" panose="020B0604030504040204" pitchFamily="50" charset="-128"/>
                <a:ea typeface="Meiryo UI" panose="020B0604030504040204" pitchFamily="50" charset="-128"/>
              </a:rPr>
              <a:t>省電力 </a:t>
            </a:r>
            <a:r>
              <a:rPr lang="en-US" altLang="ja-JP" sz="2400" dirty="0">
                <a:latin typeface="Meiryo UI" panose="020B0604030504040204" pitchFamily="50" charset="-128"/>
                <a:ea typeface="Meiryo UI" panose="020B0604030504040204" pitchFamily="50" charset="-128"/>
              </a:rPr>
              <a:t>/ </a:t>
            </a:r>
            <a:r>
              <a:rPr lang="ja-JP" altLang="en-US" sz="2400" dirty="0">
                <a:latin typeface="Meiryo UI" panose="020B0604030504040204" pitchFamily="50" charset="-128"/>
                <a:ea typeface="Meiryo UI" panose="020B0604030504040204" pitchFamily="50" charset="-128"/>
              </a:rPr>
              <a:t>省スペース</a:t>
            </a:r>
            <a:r>
              <a:rPr lang="en-US" altLang="ja-JP" sz="2400" dirty="0">
                <a:latin typeface="Meiryo UI" panose="020B0604030504040204" pitchFamily="50" charset="-128"/>
                <a:ea typeface="Meiryo UI" panose="020B0604030504040204" pitchFamily="50" charset="-128"/>
              </a:rPr>
              <a:t> /</a:t>
            </a:r>
            <a:r>
              <a:rPr lang="ja-JP" altLang="en-US" sz="2400" dirty="0">
                <a:latin typeface="Meiryo UI" panose="020B0604030504040204" pitchFamily="50" charset="-128"/>
                <a:ea typeface="Meiryo UI" panose="020B0604030504040204" pitchFamily="50" charset="-128"/>
              </a:rPr>
              <a:t> 省発熱</a:t>
            </a:r>
            <a:endParaRPr lang="en-US" altLang="ja-JP" sz="2400" dirty="0">
              <a:latin typeface="Meiryo UI" panose="020B0604030504040204" pitchFamily="50" charset="-128"/>
              <a:ea typeface="Meiryo UI" panose="020B0604030504040204" pitchFamily="50" charset="-128"/>
            </a:endParaRPr>
          </a:p>
          <a:p>
            <a:pPr>
              <a:lnSpc>
                <a:spcPct val="200000"/>
              </a:lnSpc>
            </a:pPr>
            <a:r>
              <a:rPr lang="ja-JP" altLang="en-US" sz="2400" dirty="0">
                <a:latin typeface="Meiryo UI" panose="020B0604030504040204" pitchFamily="50" charset="-128"/>
                <a:ea typeface="Meiryo UI" panose="020B0604030504040204" pitchFamily="50" charset="-128"/>
              </a:rPr>
              <a:t>デザイン</a:t>
            </a:r>
            <a:endParaRPr lang="en-US" altLang="ja-JP" sz="2400" dirty="0">
              <a:latin typeface="Meiryo UI" panose="020B0604030504040204" pitchFamily="50" charset="-128"/>
              <a:ea typeface="Meiryo UI" panose="020B0604030504040204" pitchFamily="50" charset="-128"/>
            </a:endParaRPr>
          </a:p>
          <a:p>
            <a:pPr>
              <a:lnSpc>
                <a:spcPct val="200000"/>
              </a:lnSpc>
            </a:pPr>
            <a:r>
              <a:rPr lang="en-US" altLang="ja-JP" sz="2400" dirty="0">
                <a:latin typeface="Meiryo UI" panose="020B0604030504040204" pitchFamily="50" charset="-128"/>
                <a:ea typeface="Meiryo UI" panose="020B0604030504040204" pitchFamily="50" charset="-128"/>
              </a:rPr>
              <a:t>GX</a:t>
            </a:r>
            <a:r>
              <a:rPr lang="ja-JP" altLang="en-US" sz="2400" dirty="0">
                <a:latin typeface="Meiryo UI" panose="020B0604030504040204" pitchFamily="50" charset="-128"/>
                <a:ea typeface="Meiryo UI" panose="020B0604030504040204" pitchFamily="50" charset="-128"/>
              </a:rPr>
              <a:t> </a:t>
            </a:r>
            <a:r>
              <a:rPr lang="en-US" altLang="ja-JP" sz="2400" dirty="0">
                <a:latin typeface="Meiryo UI" panose="020B0604030504040204" pitchFamily="50" charset="-128"/>
                <a:ea typeface="Meiryo UI" panose="020B0604030504040204" pitchFamily="50" charset="-128"/>
              </a:rPr>
              <a:t>/</a:t>
            </a:r>
            <a:r>
              <a:rPr lang="ja-JP" altLang="en-US" sz="2400" dirty="0">
                <a:latin typeface="Meiryo UI" panose="020B0604030504040204" pitchFamily="50" charset="-128"/>
                <a:ea typeface="Meiryo UI" panose="020B0604030504040204" pitchFamily="50" charset="-128"/>
              </a:rPr>
              <a:t> </a:t>
            </a:r>
            <a:r>
              <a:rPr lang="en-US" altLang="ja-JP" sz="2400" dirty="0">
                <a:latin typeface="Meiryo UI" panose="020B0604030504040204" pitchFamily="50" charset="-128"/>
                <a:ea typeface="Meiryo UI" panose="020B0604030504040204" pitchFamily="50" charset="-128"/>
              </a:rPr>
              <a:t>SDGs</a:t>
            </a:r>
            <a:endParaRPr lang="en-US" altLang="ja-JP" dirty="0">
              <a:solidFill>
                <a:srgbClr val="FF0000"/>
              </a:solidFill>
              <a:latin typeface="Meiryo UI" panose="020B0604030504040204" pitchFamily="50" charset="-128"/>
              <a:ea typeface="Meiryo UI" panose="020B0604030504040204" pitchFamily="50" charset="-128"/>
            </a:endParaRPr>
          </a:p>
          <a:p>
            <a:pPr>
              <a:lnSpc>
                <a:spcPct val="200000"/>
              </a:lnSpc>
            </a:pPr>
            <a:r>
              <a:rPr lang="en-US" altLang="ja-JP" sz="2400" dirty="0">
                <a:latin typeface="Meiryo UI" panose="020B0604030504040204" pitchFamily="50" charset="-128"/>
                <a:ea typeface="Meiryo UI" panose="020B0604030504040204" pitchFamily="50" charset="-128"/>
              </a:rPr>
              <a:t>CX</a:t>
            </a:r>
            <a:r>
              <a:rPr lang="ja-JP" altLang="en-US" sz="2400" dirty="0">
                <a:latin typeface="Meiryo UI" panose="020B0604030504040204" pitchFamily="50" charset="-128"/>
                <a:ea typeface="Meiryo UI" panose="020B0604030504040204" pitchFamily="50" charset="-128"/>
              </a:rPr>
              <a:t>（カスタマーエクスペリエンス</a:t>
            </a:r>
            <a:r>
              <a:rPr lang="ja-JP" altLang="en-US" sz="2000" dirty="0">
                <a:latin typeface="Meiryo UI" panose="020B0604030504040204" pitchFamily="50" charset="-128"/>
                <a:ea typeface="Meiryo UI" panose="020B0604030504040204" pitchFamily="50" charset="-128"/>
              </a:rPr>
              <a:t>）</a:t>
            </a:r>
            <a:endParaRPr lang="en-US" altLang="ja-JP" sz="2000" dirty="0">
              <a:latin typeface="Meiryo UI" panose="020B0604030504040204" pitchFamily="50" charset="-128"/>
              <a:ea typeface="Meiryo UI" panose="020B0604030504040204" pitchFamily="50" charset="-128"/>
            </a:endParaRPr>
          </a:p>
          <a:p>
            <a:pPr>
              <a:lnSpc>
                <a:spcPct val="200000"/>
              </a:lnSpc>
            </a:pPr>
            <a:r>
              <a:rPr lang="en-US" altLang="ja-JP" sz="2400" dirty="0">
                <a:latin typeface="Meiryo UI" panose="020B0604030504040204" pitchFamily="50" charset="-128"/>
                <a:ea typeface="Meiryo UI" panose="020B0604030504040204" pitchFamily="50" charset="-128"/>
              </a:rPr>
              <a:t>AI</a:t>
            </a:r>
            <a:r>
              <a:rPr lang="ja-JP" altLang="en-US" sz="2400" dirty="0">
                <a:latin typeface="Meiryo UI" panose="020B0604030504040204" pitchFamily="50" charset="-128"/>
                <a:ea typeface="Meiryo UI" panose="020B0604030504040204" pitchFamily="50" charset="-128"/>
              </a:rPr>
              <a:t>活用</a:t>
            </a:r>
            <a:endParaRPr lang="en-US" altLang="ja-JP" sz="20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4679157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33BAC-CDF7-A39B-FFB9-A8AECAADC781}"/>
            </a:ext>
          </a:extLst>
        </p:cNvPr>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760A7543-842A-CD0F-C83D-6A9DC44DBA90}"/>
              </a:ext>
            </a:extLst>
          </p:cNvPr>
          <p:cNvSpPr txBox="1"/>
          <p:nvPr/>
        </p:nvSpPr>
        <p:spPr>
          <a:xfrm>
            <a:off x="0" y="158827"/>
            <a:ext cx="7440708" cy="461665"/>
          </a:xfrm>
          <a:prstGeom prst="rect">
            <a:avLst/>
          </a:prstGeom>
          <a:noFill/>
        </p:spPr>
        <p:txBody>
          <a:bodyPr wrap="square" rtlCol="0">
            <a:spAutoFit/>
          </a:bodyPr>
          <a:lstStyle/>
          <a:p>
            <a:r>
              <a:rPr kumimoji="1" lang="ja-JP" altLang="en-US" sz="3600" b="1" baseline="30000" dirty="0">
                <a:solidFill>
                  <a:schemeClr val="bg1"/>
                </a:solidFill>
                <a:latin typeface="Meiryo UI" panose="020B0604030504040204" pitchFamily="50" charset="-128"/>
                <a:ea typeface="Meiryo UI" panose="020B0604030504040204" pitchFamily="50" charset="-128"/>
              </a:rPr>
              <a:t>　　　</a:t>
            </a:r>
            <a:r>
              <a:rPr kumimoji="1" lang="en-US" altLang="ja-JP" sz="3600" b="1" baseline="30000" dirty="0">
                <a:solidFill>
                  <a:schemeClr val="bg1"/>
                </a:solidFill>
                <a:latin typeface="Meiryo UI" panose="020B0604030504040204" pitchFamily="50" charset="-128"/>
                <a:ea typeface="Meiryo UI" panose="020B0604030504040204" pitchFamily="50" charset="-128"/>
              </a:rPr>
              <a:t>6</a:t>
            </a:r>
            <a:r>
              <a:rPr kumimoji="1" lang="ja-JP" altLang="en-US" sz="3600" b="1" baseline="30000" dirty="0">
                <a:solidFill>
                  <a:schemeClr val="bg1"/>
                </a:solidFill>
                <a:latin typeface="Meiryo UI" panose="020B0604030504040204" pitchFamily="50" charset="-128"/>
                <a:ea typeface="Meiryo UI" panose="020B0604030504040204" pitchFamily="50" charset="-128"/>
              </a:rPr>
              <a:t>．エントリーカテゴリー（部門）について（１）</a:t>
            </a:r>
            <a:endParaRPr kumimoji="1" lang="en-US" altLang="ja-JP" sz="3600" b="1" baseline="30000" dirty="0">
              <a:solidFill>
                <a:schemeClr val="bg1"/>
              </a:solidFill>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802B75C4-A2B3-D490-C37C-6877C292991E}"/>
              </a:ext>
            </a:extLst>
          </p:cNvPr>
          <p:cNvSpPr txBox="1"/>
          <p:nvPr/>
        </p:nvSpPr>
        <p:spPr>
          <a:xfrm>
            <a:off x="443877" y="620492"/>
            <a:ext cx="11304246" cy="523220"/>
          </a:xfrm>
          <a:prstGeom prst="rect">
            <a:avLst/>
          </a:prstGeom>
          <a:noFill/>
        </p:spPr>
        <p:txBody>
          <a:bodyPr wrap="square" rtlCol="0">
            <a:spAutoFit/>
          </a:bodyPr>
          <a:lstStyle/>
          <a:p>
            <a:r>
              <a:rPr lang="en-US" altLang="ja-JP" sz="1400" dirty="0">
                <a:latin typeface="Meiryo UI" panose="020B0604030504040204" pitchFamily="50" charset="-128"/>
                <a:ea typeface="Meiryo UI" panose="020B0604030504040204" pitchFamily="50" charset="-128"/>
              </a:rPr>
              <a:t>1</a:t>
            </a:r>
            <a:r>
              <a:rPr lang="ja-JP" altLang="en-US" sz="1400" dirty="0">
                <a:latin typeface="Meiryo UI" panose="020B0604030504040204" pitchFamily="50" charset="-128"/>
                <a:ea typeface="Meiryo UI" panose="020B0604030504040204" pitchFamily="50" charset="-128"/>
              </a:rPr>
              <a:t>製品 </a:t>
            </a:r>
            <a:r>
              <a:rPr lang="en-US"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サービスにつき、以下の一覧より「最もアピールしたい」カテゴリー（</a:t>
            </a:r>
            <a:r>
              <a:rPr lang="ja-JP" altLang="en-US" sz="1400" b="1" dirty="0">
                <a:latin typeface="Meiryo UI" panose="020B0604030504040204" pitchFamily="50" charset="-128"/>
                <a:ea typeface="Meiryo UI" panose="020B0604030504040204" pitchFamily="50" charset="-128"/>
              </a:rPr>
              <a:t>太字記載の大項目</a:t>
            </a:r>
            <a:r>
              <a:rPr lang="ja-JP" altLang="en-US" sz="1400" dirty="0">
                <a:latin typeface="Meiryo UI" panose="020B0604030504040204" pitchFamily="50" charset="-128"/>
                <a:ea typeface="Meiryo UI" panose="020B0604030504040204" pitchFamily="50" charset="-128"/>
              </a:rPr>
              <a:t>）を１つ選択してください。</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第</a:t>
            </a:r>
            <a:r>
              <a:rPr lang="en-US" altLang="ja-JP" sz="1400" dirty="0">
                <a:latin typeface="Meiryo UI" panose="020B0604030504040204" pitchFamily="50" charset="-128"/>
                <a:ea typeface="Meiryo UI" panose="020B0604030504040204" pitchFamily="50" charset="-128"/>
              </a:rPr>
              <a:t>2</a:t>
            </a:r>
            <a:r>
              <a:rPr lang="ja-JP" altLang="en-US" sz="1400" dirty="0">
                <a:latin typeface="Meiryo UI" panose="020B0604030504040204" pitchFamily="50" charset="-128"/>
                <a:ea typeface="Meiryo UI" panose="020B0604030504040204" pitchFamily="50" charset="-128"/>
              </a:rPr>
              <a:t>希望まで選択可能。</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本スライド記載の大項目を選択の場合、</a:t>
            </a:r>
            <a:r>
              <a:rPr lang="ja-JP" altLang="en-US" sz="1400" b="1" dirty="0">
                <a:solidFill>
                  <a:srgbClr val="FF0000"/>
                </a:solidFill>
                <a:latin typeface="Meiryo UI" panose="020B0604030504040204" pitchFamily="50" charset="-128"/>
                <a:ea typeface="Meiryo UI" panose="020B0604030504040204" pitchFamily="50" charset="-128"/>
              </a:rPr>
              <a:t>赤枠内の小項目</a:t>
            </a:r>
            <a:r>
              <a:rPr lang="ja-JP" altLang="en-US" sz="1400" dirty="0">
                <a:latin typeface="Meiryo UI" panose="020B0604030504040204" pitchFamily="50" charset="-128"/>
                <a:ea typeface="Meiryo UI" panose="020B0604030504040204" pitchFamily="50" charset="-128"/>
              </a:rPr>
              <a:t>も選択肢から選択してください。</a:t>
            </a:r>
            <a:r>
              <a:rPr lang="en-US" altLang="ja-JP" sz="1400" b="1" dirty="0">
                <a:solidFill>
                  <a:srgbClr val="FF0000"/>
                </a:solidFill>
                <a:latin typeface="Meiryo UI" panose="020B0604030504040204" pitchFamily="50" charset="-128"/>
                <a:ea typeface="Meiryo UI" panose="020B0604030504040204" pitchFamily="50" charset="-128"/>
              </a:rPr>
              <a:t>※</a:t>
            </a:r>
            <a:r>
              <a:rPr lang="ja-JP" altLang="en-US" sz="1400" b="1" dirty="0">
                <a:solidFill>
                  <a:srgbClr val="FF0000"/>
                </a:solidFill>
                <a:latin typeface="Meiryo UI" panose="020B0604030504040204" pitchFamily="50" charset="-128"/>
                <a:ea typeface="Meiryo UI" panose="020B0604030504040204" pitchFamily="50" charset="-128"/>
              </a:rPr>
              <a:t>小項目のみ複数選択可</a:t>
            </a:r>
            <a:endParaRPr lang="en-US" altLang="ja-JP" sz="1400" b="1" dirty="0">
              <a:solidFill>
                <a:srgbClr val="FF0000"/>
              </a:solidFill>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8F07991E-04D2-1BD1-8C65-3D103CA2B184}"/>
              </a:ext>
            </a:extLst>
          </p:cNvPr>
          <p:cNvSpPr txBox="1"/>
          <p:nvPr/>
        </p:nvSpPr>
        <p:spPr>
          <a:xfrm>
            <a:off x="161730" y="4100471"/>
            <a:ext cx="3420000" cy="1754326"/>
          </a:xfrm>
          <a:prstGeom prst="rect">
            <a:avLst/>
          </a:prstGeom>
          <a:noFill/>
          <a:ln>
            <a:solidFill>
              <a:srgbClr val="FF0000"/>
            </a:solidFill>
          </a:ln>
        </p:spPr>
        <p:txBody>
          <a:bodyPr wrap="square">
            <a:spAutoFit/>
          </a:bodyPr>
          <a:lstStyle/>
          <a:p>
            <a:pPr marL="285750"/>
            <a:r>
              <a:rPr lang="ja-JP" altLang="en-US" dirty="0">
                <a:solidFill>
                  <a:srgbClr val="FF0000"/>
                </a:solidFill>
                <a:latin typeface="Meiryo UI" panose="020B0604030504040204" pitchFamily="50" charset="-128"/>
                <a:ea typeface="Meiryo UI" panose="020B0604030504040204" pitchFamily="50" charset="-128"/>
              </a:rPr>
              <a:t>＜小項目 </a:t>
            </a:r>
            <a:r>
              <a:rPr lang="en-US" altLang="ja-JP" sz="1200" b="1" dirty="0">
                <a:solidFill>
                  <a:srgbClr val="FF0000"/>
                </a:solidFill>
                <a:latin typeface="Meiryo UI" panose="020B0604030504040204" pitchFamily="50" charset="-128"/>
                <a:ea typeface="Meiryo UI" panose="020B0604030504040204" pitchFamily="50" charset="-128"/>
              </a:rPr>
              <a:t>※</a:t>
            </a:r>
            <a:r>
              <a:rPr lang="ja-JP" altLang="en-US" sz="1200" b="1" dirty="0">
                <a:solidFill>
                  <a:srgbClr val="FF0000"/>
                </a:solidFill>
                <a:latin typeface="Meiryo UI" panose="020B0604030504040204" pitchFamily="50" charset="-128"/>
                <a:ea typeface="Meiryo UI" panose="020B0604030504040204" pitchFamily="50" charset="-128"/>
              </a:rPr>
              <a:t>複数選択可</a:t>
            </a:r>
            <a:r>
              <a:rPr lang="ja-JP" altLang="en-US" dirty="0">
                <a:solidFill>
                  <a:srgbClr val="FF0000"/>
                </a:solidFill>
                <a:latin typeface="Meiryo UI" panose="020B0604030504040204" pitchFamily="50" charset="-128"/>
                <a:ea typeface="Meiryo UI" panose="020B0604030504040204" pitchFamily="50" charset="-128"/>
              </a:rPr>
              <a:t>＞</a:t>
            </a:r>
            <a:endParaRPr lang="en-US" altLang="ja-JP" dirty="0">
              <a:solidFill>
                <a:srgbClr val="FF0000"/>
              </a:solidFill>
              <a:latin typeface="Meiryo UI" panose="020B0604030504040204" pitchFamily="50" charset="-128"/>
              <a:ea typeface="Meiryo UI" panose="020B0604030504040204" pitchFamily="50" charset="-128"/>
            </a:endParaRPr>
          </a:p>
          <a:p>
            <a:pPr marL="285750"/>
            <a:r>
              <a:rPr lang="ja-JP" altLang="en-US" dirty="0">
                <a:latin typeface="Meiryo UI" panose="020B0604030504040204" pitchFamily="50" charset="-128"/>
                <a:ea typeface="Meiryo UI" panose="020B0604030504040204" pitchFamily="50" charset="-128"/>
              </a:rPr>
              <a:t>データセンターサービス</a:t>
            </a:r>
            <a:endParaRPr lang="en-US" altLang="ja-JP" dirty="0">
              <a:latin typeface="Meiryo UI" panose="020B0604030504040204" pitchFamily="50" charset="-128"/>
              <a:ea typeface="Meiryo UI" panose="020B0604030504040204" pitchFamily="50" charset="-128"/>
            </a:endParaRPr>
          </a:p>
          <a:p>
            <a:pPr marL="285750"/>
            <a:r>
              <a:rPr lang="en-US" altLang="ja-JP" dirty="0">
                <a:latin typeface="Meiryo UI" panose="020B0604030504040204" pitchFamily="50" charset="-128"/>
                <a:ea typeface="Meiryo UI" panose="020B0604030504040204" pitchFamily="50" charset="-128"/>
              </a:rPr>
              <a:t>IT</a:t>
            </a:r>
            <a:r>
              <a:rPr lang="ja-JP" altLang="en-US" dirty="0">
                <a:latin typeface="Meiryo UI" panose="020B0604030504040204" pitchFamily="50" charset="-128"/>
                <a:ea typeface="Meiryo UI" panose="020B0604030504040204" pitchFamily="50" charset="-128"/>
              </a:rPr>
              <a:t>関連製品 </a:t>
            </a:r>
            <a:r>
              <a:rPr lang="en-US" altLang="ja-JP" dirty="0">
                <a:latin typeface="Meiryo UI" panose="020B0604030504040204" pitchFamily="50" charset="-128"/>
                <a:ea typeface="Meiryo UI" panose="020B0604030504040204" pitchFamily="50" charset="-128"/>
              </a:rPr>
              <a:t>/ </a:t>
            </a:r>
            <a:r>
              <a:rPr lang="ja-JP" altLang="en-US" dirty="0">
                <a:latin typeface="Meiryo UI" panose="020B0604030504040204" pitchFamily="50" charset="-128"/>
                <a:ea typeface="Meiryo UI" panose="020B0604030504040204" pitchFamily="50" charset="-128"/>
              </a:rPr>
              <a:t>サービス</a:t>
            </a:r>
            <a:endParaRPr lang="en-US" altLang="ja-JP" dirty="0">
              <a:latin typeface="Meiryo UI" panose="020B0604030504040204" pitchFamily="50" charset="-128"/>
              <a:ea typeface="Meiryo UI" panose="020B0604030504040204" pitchFamily="50" charset="-128"/>
            </a:endParaRPr>
          </a:p>
          <a:p>
            <a:pPr marL="285750"/>
            <a:r>
              <a:rPr lang="ja-JP" altLang="en-US" dirty="0">
                <a:latin typeface="Meiryo UI" panose="020B0604030504040204" pitchFamily="50" charset="-128"/>
                <a:ea typeface="Meiryo UI" panose="020B0604030504040204" pitchFamily="50" charset="-128"/>
              </a:rPr>
              <a:t>セキュリティ関連製品 </a:t>
            </a:r>
            <a:r>
              <a:rPr lang="en-US" altLang="ja-JP" dirty="0">
                <a:latin typeface="Meiryo UI" panose="020B0604030504040204" pitchFamily="50" charset="-128"/>
                <a:ea typeface="Meiryo UI" panose="020B0604030504040204" pitchFamily="50" charset="-128"/>
              </a:rPr>
              <a:t>/ </a:t>
            </a:r>
            <a:r>
              <a:rPr lang="ja-JP" altLang="en-US" dirty="0">
                <a:latin typeface="Meiryo UI" panose="020B0604030504040204" pitchFamily="50" charset="-128"/>
                <a:ea typeface="Meiryo UI" panose="020B0604030504040204" pitchFamily="50" charset="-128"/>
              </a:rPr>
              <a:t>サービス</a:t>
            </a:r>
            <a:endParaRPr lang="en-US" altLang="ja-JP" dirty="0">
              <a:latin typeface="Meiryo UI" panose="020B0604030504040204" pitchFamily="50" charset="-128"/>
              <a:ea typeface="Meiryo UI" panose="020B0604030504040204" pitchFamily="50" charset="-128"/>
            </a:endParaRPr>
          </a:p>
          <a:p>
            <a:pPr marL="285750"/>
            <a:r>
              <a:rPr lang="ja-JP" altLang="en-US" dirty="0">
                <a:latin typeface="Meiryo UI" panose="020B0604030504040204" pitchFamily="50" charset="-128"/>
                <a:ea typeface="Meiryo UI" panose="020B0604030504040204" pitchFamily="50" charset="-128"/>
              </a:rPr>
              <a:t>ファシリティ関連製品 </a:t>
            </a:r>
            <a:r>
              <a:rPr lang="en-US" altLang="ja-JP" dirty="0">
                <a:latin typeface="Meiryo UI" panose="020B0604030504040204" pitchFamily="50" charset="-128"/>
                <a:ea typeface="Meiryo UI" panose="020B0604030504040204" pitchFamily="50" charset="-128"/>
              </a:rPr>
              <a:t>/ </a:t>
            </a:r>
            <a:r>
              <a:rPr lang="ja-JP" altLang="en-US" dirty="0">
                <a:latin typeface="Meiryo UI" panose="020B0604030504040204" pitchFamily="50" charset="-128"/>
                <a:ea typeface="Meiryo UI" panose="020B0604030504040204" pitchFamily="50" charset="-128"/>
              </a:rPr>
              <a:t>サービス</a:t>
            </a:r>
            <a:endParaRPr lang="en-US" altLang="ja-JP" dirty="0">
              <a:latin typeface="Meiryo UI" panose="020B0604030504040204" pitchFamily="50" charset="-128"/>
              <a:ea typeface="Meiryo UI" panose="020B0604030504040204" pitchFamily="50" charset="-128"/>
            </a:endParaRPr>
          </a:p>
          <a:p>
            <a:pPr marL="285750"/>
            <a:r>
              <a:rPr lang="ja-JP" altLang="en-US" dirty="0">
                <a:latin typeface="Meiryo UI" panose="020B0604030504040204" pitchFamily="50" charset="-128"/>
                <a:ea typeface="Meiryo UI" panose="020B0604030504040204" pitchFamily="50" charset="-128"/>
              </a:rPr>
              <a:t>その他</a:t>
            </a:r>
            <a:endParaRPr lang="en-US" altLang="ja-JP" dirty="0">
              <a:latin typeface="Meiryo UI" panose="020B0604030504040204" pitchFamily="50" charset="-128"/>
              <a:ea typeface="Meiryo UI" panose="020B0604030504040204" pitchFamily="50" charset="-128"/>
            </a:endParaRPr>
          </a:p>
        </p:txBody>
      </p:sp>
      <p:sp>
        <p:nvSpPr>
          <p:cNvPr id="18" name="テキスト ボックス 17">
            <a:extLst>
              <a:ext uri="{FF2B5EF4-FFF2-40B4-BE49-F238E27FC236}">
                <a16:creationId xmlns:a16="http://schemas.microsoft.com/office/drawing/2014/main" id="{47CCC513-3D45-BBC9-E60E-0628E23F7EAE}"/>
              </a:ext>
            </a:extLst>
          </p:cNvPr>
          <p:cNvSpPr txBox="1"/>
          <p:nvPr/>
        </p:nvSpPr>
        <p:spPr>
          <a:xfrm>
            <a:off x="161730" y="1775680"/>
            <a:ext cx="3420000" cy="1754326"/>
          </a:xfrm>
          <a:prstGeom prst="rect">
            <a:avLst/>
          </a:prstGeom>
          <a:noFill/>
          <a:ln>
            <a:solidFill>
              <a:srgbClr val="FF0000"/>
            </a:solidFill>
          </a:ln>
        </p:spPr>
        <p:txBody>
          <a:bodyPr wrap="square">
            <a:spAutoFit/>
          </a:bodyPr>
          <a:lstStyle/>
          <a:p>
            <a:pPr marL="285750"/>
            <a:r>
              <a:rPr lang="ja-JP" altLang="en-US" dirty="0">
                <a:solidFill>
                  <a:srgbClr val="FF0000"/>
                </a:solidFill>
                <a:latin typeface="Meiryo UI" panose="020B0604030504040204" pitchFamily="50" charset="-128"/>
                <a:ea typeface="Meiryo UI" panose="020B0604030504040204" pitchFamily="50" charset="-128"/>
              </a:rPr>
              <a:t>＜小項目 </a:t>
            </a:r>
            <a:r>
              <a:rPr lang="en-US" altLang="ja-JP" sz="1200" b="1" dirty="0">
                <a:solidFill>
                  <a:srgbClr val="FF0000"/>
                </a:solidFill>
                <a:latin typeface="Meiryo UI" panose="020B0604030504040204" pitchFamily="50" charset="-128"/>
                <a:ea typeface="Meiryo UI" panose="020B0604030504040204" pitchFamily="50" charset="-128"/>
              </a:rPr>
              <a:t>※</a:t>
            </a:r>
            <a:r>
              <a:rPr lang="ja-JP" altLang="en-US" sz="1200" b="1" dirty="0">
                <a:solidFill>
                  <a:srgbClr val="FF0000"/>
                </a:solidFill>
                <a:latin typeface="Meiryo UI" panose="020B0604030504040204" pitchFamily="50" charset="-128"/>
                <a:ea typeface="Meiryo UI" panose="020B0604030504040204" pitchFamily="50" charset="-128"/>
              </a:rPr>
              <a:t>複数選択可</a:t>
            </a:r>
            <a:r>
              <a:rPr lang="ja-JP" altLang="en-US" dirty="0">
                <a:solidFill>
                  <a:srgbClr val="FF0000"/>
                </a:solidFill>
                <a:latin typeface="Meiryo UI" panose="020B0604030504040204" pitchFamily="50" charset="-128"/>
                <a:ea typeface="Meiryo UI" panose="020B0604030504040204" pitchFamily="50" charset="-128"/>
              </a:rPr>
              <a:t>＞</a:t>
            </a:r>
            <a:endParaRPr lang="en-US" altLang="ja-JP" dirty="0">
              <a:solidFill>
                <a:srgbClr val="FF0000"/>
              </a:solidFill>
              <a:latin typeface="Meiryo UI" panose="020B0604030504040204" pitchFamily="50" charset="-128"/>
              <a:ea typeface="Meiryo UI" panose="020B0604030504040204" pitchFamily="50" charset="-128"/>
            </a:endParaRPr>
          </a:p>
          <a:p>
            <a:pPr marL="285750"/>
            <a:r>
              <a:rPr lang="en-US" altLang="ja-JP" dirty="0">
                <a:latin typeface="Meiryo UI" panose="020B0604030504040204" pitchFamily="50" charset="-128"/>
                <a:ea typeface="Meiryo UI" panose="020B0604030504040204" pitchFamily="50" charset="-128"/>
              </a:rPr>
              <a:t>For AI</a:t>
            </a:r>
          </a:p>
          <a:p>
            <a:pPr marL="285750"/>
            <a:r>
              <a:rPr lang="ja-JP" altLang="en-US" dirty="0">
                <a:latin typeface="Meiryo UI" panose="020B0604030504040204" pitchFamily="50" charset="-128"/>
                <a:ea typeface="Meiryo UI" panose="020B0604030504040204" pitchFamily="50" charset="-128"/>
              </a:rPr>
              <a:t>アセスメント</a:t>
            </a:r>
            <a:endParaRPr lang="en-US" altLang="ja-JP" dirty="0">
              <a:latin typeface="Meiryo UI" panose="020B0604030504040204" pitchFamily="50" charset="-128"/>
              <a:ea typeface="Meiryo UI" panose="020B0604030504040204" pitchFamily="50" charset="-128"/>
            </a:endParaRPr>
          </a:p>
          <a:p>
            <a:pPr marL="285750"/>
            <a:r>
              <a:rPr lang="ja-JP" altLang="en-US" dirty="0">
                <a:latin typeface="Meiryo UI" panose="020B0604030504040204" pitchFamily="50" charset="-128"/>
                <a:ea typeface="Meiryo UI" panose="020B0604030504040204" pitchFamily="50" charset="-128"/>
              </a:rPr>
              <a:t>エンタープライズ</a:t>
            </a:r>
            <a:endParaRPr lang="en-US" altLang="ja-JP" dirty="0">
              <a:latin typeface="Meiryo UI" panose="020B0604030504040204" pitchFamily="50" charset="-128"/>
              <a:ea typeface="Meiryo UI" panose="020B0604030504040204" pitchFamily="50" charset="-128"/>
            </a:endParaRPr>
          </a:p>
          <a:p>
            <a:pPr marL="285750"/>
            <a:r>
              <a:rPr lang="ja-JP" altLang="en-US" dirty="0">
                <a:latin typeface="Meiryo UI" panose="020B0604030504040204" pitchFamily="50" charset="-128"/>
                <a:ea typeface="Meiryo UI" panose="020B0604030504040204" pitchFamily="50" charset="-128"/>
              </a:rPr>
              <a:t>ハイパフォーマンス</a:t>
            </a:r>
            <a:endParaRPr lang="en-US" altLang="ja-JP" dirty="0">
              <a:latin typeface="Meiryo UI" panose="020B0604030504040204" pitchFamily="50" charset="-128"/>
              <a:ea typeface="Meiryo UI" panose="020B0604030504040204" pitchFamily="50" charset="-128"/>
            </a:endParaRPr>
          </a:p>
          <a:p>
            <a:pPr marL="285750"/>
            <a:r>
              <a:rPr lang="ja-JP" altLang="en-US" dirty="0">
                <a:latin typeface="Meiryo UI" panose="020B0604030504040204" pitchFamily="50" charset="-128"/>
                <a:ea typeface="Meiryo UI" panose="020B0604030504040204" pitchFamily="50" charset="-128"/>
              </a:rPr>
              <a:t>脅威インテリジェンス</a:t>
            </a:r>
            <a:endParaRPr lang="en-US" altLang="ja-JP" dirty="0">
              <a:latin typeface="Meiryo UI" panose="020B0604030504040204" pitchFamily="50" charset="-128"/>
              <a:ea typeface="Meiryo UI" panose="020B0604030504040204" pitchFamily="50" charset="-128"/>
            </a:endParaRPr>
          </a:p>
        </p:txBody>
      </p:sp>
      <p:sp>
        <p:nvSpPr>
          <p:cNvPr id="21" name="テキスト ボックス 20">
            <a:extLst>
              <a:ext uri="{FF2B5EF4-FFF2-40B4-BE49-F238E27FC236}">
                <a16:creationId xmlns:a16="http://schemas.microsoft.com/office/drawing/2014/main" id="{3E59A5EF-A8A7-8309-4B38-6EE5FEB41817}"/>
              </a:ext>
            </a:extLst>
          </p:cNvPr>
          <p:cNvSpPr txBox="1"/>
          <p:nvPr/>
        </p:nvSpPr>
        <p:spPr>
          <a:xfrm>
            <a:off x="161730" y="3638806"/>
            <a:ext cx="2268570" cy="461665"/>
          </a:xfrm>
          <a:prstGeom prst="rect">
            <a:avLst/>
          </a:prstGeom>
          <a:noFill/>
        </p:spPr>
        <p:txBody>
          <a:bodyPr wrap="none" rtlCol="0">
            <a:spAutoFit/>
          </a:bodyPr>
          <a:lstStyle/>
          <a:p>
            <a:r>
              <a:rPr lang="ja-JP" altLang="en-US" sz="2400" b="1" dirty="0">
                <a:latin typeface="Meiryo UI" panose="020B0604030504040204" pitchFamily="50" charset="-128"/>
                <a:ea typeface="Meiryo UI" panose="020B0604030504040204" pitchFamily="50" charset="-128"/>
              </a:rPr>
              <a:t>■</a:t>
            </a:r>
            <a:r>
              <a:rPr kumimoji="1" lang="ja-JP" altLang="en-US" sz="2400" b="1" dirty="0">
                <a:latin typeface="Meiryo UI" panose="020B0604030504040204" pitchFamily="50" charset="-128"/>
                <a:ea typeface="Meiryo UI" panose="020B0604030504040204" pitchFamily="50" charset="-128"/>
              </a:rPr>
              <a:t>データセンター</a:t>
            </a:r>
          </a:p>
        </p:txBody>
      </p:sp>
      <p:sp>
        <p:nvSpPr>
          <p:cNvPr id="22" name="テキスト ボックス 21">
            <a:extLst>
              <a:ext uri="{FF2B5EF4-FFF2-40B4-BE49-F238E27FC236}">
                <a16:creationId xmlns:a16="http://schemas.microsoft.com/office/drawing/2014/main" id="{E7B72431-F75F-DCF0-EBC1-99EBDFDEC63D}"/>
              </a:ext>
            </a:extLst>
          </p:cNvPr>
          <p:cNvSpPr txBox="1"/>
          <p:nvPr/>
        </p:nvSpPr>
        <p:spPr>
          <a:xfrm>
            <a:off x="161730" y="1314015"/>
            <a:ext cx="1885453" cy="461665"/>
          </a:xfrm>
          <a:prstGeom prst="rect">
            <a:avLst/>
          </a:prstGeom>
          <a:noFill/>
        </p:spPr>
        <p:txBody>
          <a:bodyPr wrap="none" rtlCol="0">
            <a:spAutoFit/>
          </a:bodyPr>
          <a:lstStyle/>
          <a:p>
            <a:r>
              <a:rPr lang="ja-JP" altLang="en-US" sz="2400" b="1" dirty="0">
                <a:latin typeface="Meiryo UI" panose="020B0604030504040204" pitchFamily="50" charset="-128"/>
                <a:ea typeface="Meiryo UI" panose="020B0604030504040204" pitchFamily="50" charset="-128"/>
              </a:rPr>
              <a:t>■</a:t>
            </a:r>
            <a:r>
              <a:rPr kumimoji="1" lang="ja-JP" altLang="en-US" sz="2400" b="1" dirty="0">
                <a:latin typeface="Meiryo UI" panose="020B0604030504040204" pitchFamily="50" charset="-128"/>
                <a:ea typeface="Meiryo UI" panose="020B0604030504040204" pitchFamily="50" charset="-128"/>
              </a:rPr>
              <a:t>セキュリティ</a:t>
            </a:r>
          </a:p>
        </p:txBody>
      </p:sp>
      <p:sp>
        <p:nvSpPr>
          <p:cNvPr id="26" name="テキスト ボックス 25">
            <a:extLst>
              <a:ext uri="{FF2B5EF4-FFF2-40B4-BE49-F238E27FC236}">
                <a16:creationId xmlns:a16="http://schemas.microsoft.com/office/drawing/2014/main" id="{0B4E29CB-23FF-CD40-56C0-E96E0BBE08A2}"/>
              </a:ext>
            </a:extLst>
          </p:cNvPr>
          <p:cNvSpPr txBox="1"/>
          <p:nvPr/>
        </p:nvSpPr>
        <p:spPr>
          <a:xfrm>
            <a:off x="3710163" y="1775680"/>
            <a:ext cx="3708000" cy="1477328"/>
          </a:xfrm>
          <a:prstGeom prst="rect">
            <a:avLst/>
          </a:prstGeom>
          <a:noFill/>
          <a:ln>
            <a:solidFill>
              <a:srgbClr val="FF0000"/>
            </a:solidFill>
          </a:ln>
        </p:spPr>
        <p:txBody>
          <a:bodyPr wrap="square">
            <a:spAutoFit/>
          </a:bodyPr>
          <a:lstStyle/>
          <a:p>
            <a:pPr marL="285750"/>
            <a:r>
              <a:rPr lang="ja-JP" altLang="en-US" dirty="0">
                <a:solidFill>
                  <a:srgbClr val="FF0000"/>
                </a:solidFill>
                <a:latin typeface="Meiryo UI" panose="020B0604030504040204" pitchFamily="50" charset="-128"/>
                <a:ea typeface="Meiryo UI" panose="020B0604030504040204" pitchFamily="50" charset="-128"/>
              </a:rPr>
              <a:t>＜小項目 </a:t>
            </a:r>
            <a:r>
              <a:rPr lang="en-US" altLang="ja-JP" sz="1200" b="1" dirty="0">
                <a:solidFill>
                  <a:srgbClr val="FF0000"/>
                </a:solidFill>
                <a:latin typeface="Meiryo UI" panose="020B0604030504040204" pitchFamily="50" charset="-128"/>
                <a:ea typeface="Meiryo UI" panose="020B0604030504040204" pitchFamily="50" charset="-128"/>
              </a:rPr>
              <a:t>※</a:t>
            </a:r>
            <a:r>
              <a:rPr lang="ja-JP" altLang="en-US" sz="1200" b="1" dirty="0">
                <a:solidFill>
                  <a:srgbClr val="FF0000"/>
                </a:solidFill>
                <a:latin typeface="Meiryo UI" panose="020B0604030504040204" pitchFamily="50" charset="-128"/>
                <a:ea typeface="Meiryo UI" panose="020B0604030504040204" pitchFamily="50" charset="-128"/>
              </a:rPr>
              <a:t>複数選択可</a:t>
            </a:r>
            <a:r>
              <a:rPr lang="ja-JP" altLang="en-US" dirty="0">
                <a:solidFill>
                  <a:srgbClr val="FF0000"/>
                </a:solidFill>
                <a:latin typeface="Meiryo UI" panose="020B0604030504040204" pitchFamily="50" charset="-128"/>
                <a:ea typeface="Meiryo UI" panose="020B0604030504040204" pitchFamily="50" charset="-128"/>
              </a:rPr>
              <a:t>＞</a:t>
            </a:r>
            <a:endParaRPr lang="en-US" altLang="ja-JP" dirty="0">
              <a:solidFill>
                <a:srgbClr val="FF0000"/>
              </a:solidFill>
              <a:latin typeface="Meiryo UI" panose="020B0604030504040204" pitchFamily="50" charset="-128"/>
              <a:ea typeface="Meiryo UI" panose="020B0604030504040204" pitchFamily="50" charset="-128"/>
            </a:endParaRPr>
          </a:p>
          <a:p>
            <a:pPr marL="285750"/>
            <a:r>
              <a:rPr lang="en-US" altLang="ja-JP" dirty="0">
                <a:latin typeface="Meiryo UI" panose="020B0604030504040204" pitchFamily="50" charset="-128"/>
                <a:ea typeface="Meiryo UI" panose="020B0604030504040204" pitchFamily="50" charset="-128"/>
              </a:rPr>
              <a:t>AI</a:t>
            </a:r>
            <a:r>
              <a:rPr lang="ja-JP" altLang="en-US" dirty="0">
                <a:latin typeface="Meiryo UI" panose="020B0604030504040204" pitchFamily="50" charset="-128"/>
                <a:ea typeface="Meiryo UI" panose="020B0604030504040204" pitchFamily="50" charset="-128"/>
              </a:rPr>
              <a:t>インフラ</a:t>
            </a:r>
          </a:p>
          <a:p>
            <a:pPr marL="285750"/>
            <a:r>
              <a:rPr lang="ja-JP" altLang="en-US" dirty="0">
                <a:latin typeface="Meiryo UI" panose="020B0604030504040204" pitchFamily="50" charset="-128"/>
                <a:ea typeface="Meiryo UI" panose="020B0604030504040204" pitchFamily="50" charset="-128"/>
              </a:rPr>
              <a:t>キャリア</a:t>
            </a:r>
            <a:r>
              <a:rPr lang="en-US" altLang="ja-JP" dirty="0">
                <a:latin typeface="Meiryo UI" panose="020B0604030504040204" pitchFamily="50" charset="-128"/>
                <a:ea typeface="Meiryo UI" panose="020B0604030504040204" pitchFamily="50" charset="-128"/>
              </a:rPr>
              <a:t>/ISP</a:t>
            </a:r>
          </a:p>
          <a:p>
            <a:pPr marL="285750"/>
            <a:r>
              <a:rPr lang="ja-JP" altLang="en-US" dirty="0">
                <a:latin typeface="Meiryo UI" panose="020B0604030504040204" pitchFamily="50" charset="-128"/>
                <a:ea typeface="Meiryo UI" panose="020B0604030504040204" pitchFamily="50" charset="-128"/>
              </a:rPr>
              <a:t>エンタープライズ</a:t>
            </a:r>
          </a:p>
          <a:p>
            <a:pPr marL="285750"/>
            <a:r>
              <a:rPr lang="en-US" altLang="ja-JP" dirty="0">
                <a:latin typeface="Meiryo UI" panose="020B0604030504040204" pitchFamily="50" charset="-128"/>
                <a:ea typeface="Meiryo UI" panose="020B0604030504040204" pitchFamily="50" charset="-128"/>
              </a:rPr>
              <a:t>SMB</a:t>
            </a:r>
          </a:p>
        </p:txBody>
      </p:sp>
      <p:sp>
        <p:nvSpPr>
          <p:cNvPr id="27" name="テキスト ボックス 26">
            <a:extLst>
              <a:ext uri="{FF2B5EF4-FFF2-40B4-BE49-F238E27FC236}">
                <a16:creationId xmlns:a16="http://schemas.microsoft.com/office/drawing/2014/main" id="{28208280-5437-F628-0798-97FB28E01BC1}"/>
              </a:ext>
            </a:extLst>
          </p:cNvPr>
          <p:cNvSpPr txBox="1"/>
          <p:nvPr/>
        </p:nvSpPr>
        <p:spPr>
          <a:xfrm>
            <a:off x="3710163" y="1314015"/>
            <a:ext cx="2903359" cy="461665"/>
          </a:xfrm>
          <a:prstGeom prst="rect">
            <a:avLst/>
          </a:prstGeom>
          <a:noFill/>
        </p:spPr>
        <p:txBody>
          <a:bodyPr wrap="none" rtlCol="0">
            <a:spAutoFit/>
          </a:bodyPr>
          <a:lstStyle/>
          <a:p>
            <a:r>
              <a:rPr lang="ja-JP" altLang="en-US" sz="2400" b="1" dirty="0">
                <a:latin typeface="Meiryo UI" panose="020B0604030504040204" pitchFamily="50" charset="-128"/>
                <a:ea typeface="Meiryo UI" panose="020B0604030504040204" pitchFamily="50" charset="-128"/>
              </a:rPr>
              <a:t>■ネットワークインフラ</a:t>
            </a:r>
            <a:endParaRPr kumimoji="1" lang="ja-JP" altLang="en-US" sz="2400" b="1" dirty="0">
              <a:latin typeface="Meiryo UI" panose="020B0604030504040204" pitchFamily="50" charset="-128"/>
              <a:ea typeface="Meiryo UI" panose="020B0604030504040204" pitchFamily="50" charset="-128"/>
            </a:endParaRPr>
          </a:p>
        </p:txBody>
      </p:sp>
      <p:sp>
        <p:nvSpPr>
          <p:cNvPr id="28" name="テキスト ボックス 27">
            <a:extLst>
              <a:ext uri="{FF2B5EF4-FFF2-40B4-BE49-F238E27FC236}">
                <a16:creationId xmlns:a16="http://schemas.microsoft.com/office/drawing/2014/main" id="{81C49EA4-F372-7D2F-10C6-C029FC9473E5}"/>
              </a:ext>
            </a:extLst>
          </p:cNvPr>
          <p:cNvSpPr txBox="1"/>
          <p:nvPr/>
        </p:nvSpPr>
        <p:spPr>
          <a:xfrm>
            <a:off x="3720354" y="4100471"/>
            <a:ext cx="3708000" cy="1477328"/>
          </a:xfrm>
          <a:prstGeom prst="rect">
            <a:avLst/>
          </a:prstGeom>
          <a:noFill/>
          <a:ln>
            <a:solidFill>
              <a:srgbClr val="FF0000"/>
            </a:solidFill>
          </a:ln>
        </p:spPr>
        <p:txBody>
          <a:bodyPr wrap="square">
            <a:spAutoFit/>
          </a:bodyPr>
          <a:lstStyle/>
          <a:p>
            <a:pPr marL="285750"/>
            <a:r>
              <a:rPr lang="ja-JP" altLang="en-US" dirty="0">
                <a:solidFill>
                  <a:srgbClr val="FF0000"/>
                </a:solidFill>
                <a:latin typeface="Meiryo UI" panose="020B0604030504040204" pitchFamily="50" charset="-128"/>
                <a:ea typeface="Meiryo UI" panose="020B0604030504040204" pitchFamily="50" charset="-128"/>
              </a:rPr>
              <a:t>＜小項目 </a:t>
            </a:r>
            <a:r>
              <a:rPr lang="en-US" altLang="ja-JP" sz="1200" b="1" dirty="0">
                <a:solidFill>
                  <a:srgbClr val="FF0000"/>
                </a:solidFill>
                <a:latin typeface="Meiryo UI" panose="020B0604030504040204" pitchFamily="50" charset="-128"/>
                <a:ea typeface="Meiryo UI" panose="020B0604030504040204" pitchFamily="50" charset="-128"/>
              </a:rPr>
              <a:t>※</a:t>
            </a:r>
            <a:r>
              <a:rPr lang="ja-JP" altLang="en-US" sz="1200" b="1" dirty="0">
                <a:solidFill>
                  <a:srgbClr val="FF0000"/>
                </a:solidFill>
                <a:latin typeface="Meiryo UI" panose="020B0604030504040204" pitchFamily="50" charset="-128"/>
                <a:ea typeface="Meiryo UI" panose="020B0604030504040204" pitchFamily="50" charset="-128"/>
              </a:rPr>
              <a:t>複数選択可</a:t>
            </a:r>
            <a:r>
              <a:rPr lang="ja-JP" altLang="en-US" dirty="0">
                <a:solidFill>
                  <a:srgbClr val="FF0000"/>
                </a:solidFill>
                <a:latin typeface="Meiryo UI" panose="020B0604030504040204" pitchFamily="50" charset="-128"/>
                <a:ea typeface="Meiryo UI" panose="020B0604030504040204" pitchFamily="50" charset="-128"/>
              </a:rPr>
              <a:t>＞</a:t>
            </a:r>
            <a:endParaRPr lang="en-US" altLang="ja-JP" dirty="0">
              <a:solidFill>
                <a:srgbClr val="FF0000"/>
              </a:solidFill>
              <a:latin typeface="Meiryo UI" panose="020B0604030504040204" pitchFamily="50" charset="-128"/>
              <a:ea typeface="Meiryo UI" panose="020B0604030504040204" pitchFamily="50" charset="-128"/>
            </a:endParaRPr>
          </a:p>
          <a:p>
            <a:pPr marL="285750"/>
            <a:r>
              <a:rPr lang="ja-JP" altLang="en-US" dirty="0">
                <a:latin typeface="Meiryo UI" panose="020B0604030504040204" pitchFamily="50" charset="-128"/>
                <a:ea typeface="Meiryo UI" panose="020B0604030504040204" pitchFamily="50" charset="-128"/>
              </a:rPr>
              <a:t>エンタープライズ</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アプライアンス</a:t>
            </a:r>
            <a:r>
              <a:rPr lang="en-US" altLang="ja-JP" dirty="0">
                <a:latin typeface="Meiryo UI" panose="020B0604030504040204" pitchFamily="50" charset="-128"/>
                <a:ea typeface="Meiryo UI" panose="020B0604030504040204" pitchFamily="50" charset="-128"/>
              </a:rPr>
              <a:t>)</a:t>
            </a:r>
          </a:p>
          <a:p>
            <a:pPr marL="285750"/>
            <a:r>
              <a:rPr lang="ja-JP" altLang="en-US" dirty="0">
                <a:latin typeface="Meiryo UI" panose="020B0604030504040204" pitchFamily="50" charset="-128"/>
                <a:ea typeface="Meiryo UI" panose="020B0604030504040204" pitchFamily="50" charset="-128"/>
              </a:rPr>
              <a:t>エンタープライズ</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サービス</a:t>
            </a:r>
            <a:r>
              <a:rPr lang="en-US" altLang="ja-JP" dirty="0">
                <a:latin typeface="Meiryo UI" panose="020B0604030504040204" pitchFamily="50" charset="-128"/>
                <a:ea typeface="Meiryo UI" panose="020B0604030504040204" pitchFamily="50" charset="-128"/>
              </a:rPr>
              <a:t>)</a:t>
            </a:r>
          </a:p>
          <a:p>
            <a:pPr marL="285750"/>
            <a:r>
              <a:rPr lang="ja-JP" altLang="en-US" dirty="0">
                <a:latin typeface="Meiryo UI" panose="020B0604030504040204" pitchFamily="50" charset="-128"/>
                <a:ea typeface="Meiryo UI" panose="020B0604030504040204" pitchFamily="50" charset="-128"/>
              </a:rPr>
              <a:t>クラウドサービス</a:t>
            </a:r>
          </a:p>
          <a:p>
            <a:pPr marL="285750"/>
            <a:r>
              <a:rPr lang="ja-JP" altLang="en-US" dirty="0">
                <a:latin typeface="Meiryo UI" panose="020B0604030504040204" pitchFamily="50" charset="-128"/>
                <a:ea typeface="Meiryo UI" panose="020B0604030504040204" pitchFamily="50" charset="-128"/>
              </a:rPr>
              <a:t>クラウドインフラ</a:t>
            </a:r>
          </a:p>
        </p:txBody>
      </p:sp>
      <p:sp>
        <p:nvSpPr>
          <p:cNvPr id="29" name="テキスト ボックス 28">
            <a:extLst>
              <a:ext uri="{FF2B5EF4-FFF2-40B4-BE49-F238E27FC236}">
                <a16:creationId xmlns:a16="http://schemas.microsoft.com/office/drawing/2014/main" id="{42AA7906-7E5B-63FA-A4D5-493B0E67F9DA}"/>
              </a:ext>
            </a:extLst>
          </p:cNvPr>
          <p:cNvSpPr txBox="1"/>
          <p:nvPr/>
        </p:nvSpPr>
        <p:spPr>
          <a:xfrm>
            <a:off x="3710163" y="3638806"/>
            <a:ext cx="3812262" cy="461665"/>
          </a:xfrm>
          <a:prstGeom prst="rect">
            <a:avLst/>
          </a:prstGeom>
          <a:noFill/>
        </p:spPr>
        <p:txBody>
          <a:bodyPr wrap="none" rtlCol="0">
            <a:spAutoFit/>
          </a:bodyPr>
          <a:lstStyle/>
          <a:p>
            <a:r>
              <a:rPr lang="ja-JP" altLang="en-US" sz="2400" b="1" dirty="0">
                <a:latin typeface="Meiryo UI" panose="020B0604030504040204" pitchFamily="50" charset="-128"/>
                <a:ea typeface="Meiryo UI" panose="020B0604030504040204" pitchFamily="50" charset="-128"/>
              </a:rPr>
              <a:t>■</a:t>
            </a:r>
            <a:r>
              <a:rPr kumimoji="1" lang="ja-JP" altLang="en-US" sz="2400" b="1" dirty="0">
                <a:latin typeface="Meiryo UI" panose="020B0604030504040204" pitchFamily="50" charset="-128"/>
                <a:ea typeface="Meiryo UI" panose="020B0604030504040204" pitchFamily="50" charset="-128"/>
              </a:rPr>
              <a:t>エンタープライズ＆クラウド</a:t>
            </a:r>
          </a:p>
        </p:txBody>
      </p:sp>
      <p:sp>
        <p:nvSpPr>
          <p:cNvPr id="30" name="テキスト ボックス 29">
            <a:extLst>
              <a:ext uri="{FF2B5EF4-FFF2-40B4-BE49-F238E27FC236}">
                <a16:creationId xmlns:a16="http://schemas.microsoft.com/office/drawing/2014/main" id="{1B473776-2706-F878-A83D-A703833D60AE}"/>
              </a:ext>
            </a:extLst>
          </p:cNvPr>
          <p:cNvSpPr txBox="1"/>
          <p:nvPr/>
        </p:nvSpPr>
        <p:spPr>
          <a:xfrm>
            <a:off x="7546596" y="1775680"/>
            <a:ext cx="3708000" cy="923330"/>
          </a:xfrm>
          <a:prstGeom prst="rect">
            <a:avLst/>
          </a:prstGeom>
          <a:noFill/>
          <a:ln>
            <a:solidFill>
              <a:srgbClr val="FF0000"/>
            </a:solidFill>
          </a:ln>
        </p:spPr>
        <p:txBody>
          <a:bodyPr wrap="square">
            <a:spAutoFit/>
          </a:bodyPr>
          <a:lstStyle/>
          <a:p>
            <a:pPr marL="285750"/>
            <a:r>
              <a:rPr lang="ja-JP" altLang="en-US" dirty="0">
                <a:solidFill>
                  <a:srgbClr val="FF0000"/>
                </a:solidFill>
                <a:latin typeface="Meiryo UI" panose="020B0604030504040204" pitchFamily="50" charset="-128"/>
                <a:ea typeface="Meiryo UI" panose="020B0604030504040204" pitchFamily="50" charset="-128"/>
              </a:rPr>
              <a:t>＜小項目 </a:t>
            </a:r>
            <a:r>
              <a:rPr lang="en-US" altLang="ja-JP" sz="1200" b="1" dirty="0">
                <a:solidFill>
                  <a:srgbClr val="FF0000"/>
                </a:solidFill>
                <a:latin typeface="Meiryo UI" panose="020B0604030504040204" pitchFamily="50" charset="-128"/>
                <a:ea typeface="Meiryo UI" panose="020B0604030504040204" pitchFamily="50" charset="-128"/>
              </a:rPr>
              <a:t>※</a:t>
            </a:r>
            <a:r>
              <a:rPr lang="ja-JP" altLang="en-US" sz="1200" b="1" dirty="0">
                <a:solidFill>
                  <a:srgbClr val="FF0000"/>
                </a:solidFill>
                <a:latin typeface="Meiryo UI" panose="020B0604030504040204" pitchFamily="50" charset="-128"/>
                <a:ea typeface="Meiryo UI" panose="020B0604030504040204" pitchFamily="50" charset="-128"/>
              </a:rPr>
              <a:t>複数選択可</a:t>
            </a:r>
            <a:r>
              <a:rPr lang="ja-JP" altLang="en-US" dirty="0">
                <a:solidFill>
                  <a:srgbClr val="FF0000"/>
                </a:solidFill>
                <a:latin typeface="Meiryo UI" panose="020B0604030504040204" pitchFamily="50" charset="-128"/>
                <a:ea typeface="Meiryo UI" panose="020B0604030504040204" pitchFamily="50" charset="-128"/>
              </a:rPr>
              <a:t>＞</a:t>
            </a:r>
            <a:endParaRPr lang="en-US" altLang="ja-JP" dirty="0">
              <a:solidFill>
                <a:srgbClr val="FF0000"/>
              </a:solidFill>
              <a:latin typeface="Meiryo UI" panose="020B0604030504040204" pitchFamily="50" charset="-128"/>
              <a:ea typeface="Meiryo UI" panose="020B0604030504040204" pitchFamily="50" charset="-128"/>
            </a:endParaRPr>
          </a:p>
          <a:p>
            <a:pPr marL="285750"/>
            <a:r>
              <a:rPr lang="en-US" altLang="ja-JP" dirty="0">
                <a:latin typeface="Meiryo UI" panose="020B0604030504040204" pitchFamily="50" charset="-128"/>
                <a:ea typeface="Meiryo UI" panose="020B0604030504040204" pitchFamily="50" charset="-128"/>
              </a:rPr>
              <a:t>5G / 6G</a:t>
            </a:r>
          </a:p>
          <a:p>
            <a:pPr marL="285750"/>
            <a:r>
              <a:rPr lang="en-US" altLang="ja-JP" dirty="0">
                <a:latin typeface="Meiryo UI" panose="020B0604030504040204" pitchFamily="50" charset="-128"/>
                <a:ea typeface="Meiryo UI" panose="020B0604030504040204" pitchFamily="50" charset="-128"/>
              </a:rPr>
              <a:t>Wi-Fi</a:t>
            </a:r>
          </a:p>
        </p:txBody>
      </p:sp>
      <p:sp>
        <p:nvSpPr>
          <p:cNvPr id="31" name="テキスト ボックス 30">
            <a:extLst>
              <a:ext uri="{FF2B5EF4-FFF2-40B4-BE49-F238E27FC236}">
                <a16:creationId xmlns:a16="http://schemas.microsoft.com/office/drawing/2014/main" id="{EFD9FE58-A854-7E3C-09A4-18AF4AB98054}"/>
              </a:ext>
            </a:extLst>
          </p:cNvPr>
          <p:cNvSpPr txBox="1"/>
          <p:nvPr/>
        </p:nvSpPr>
        <p:spPr>
          <a:xfrm>
            <a:off x="7546596" y="1314015"/>
            <a:ext cx="3667992" cy="461665"/>
          </a:xfrm>
          <a:prstGeom prst="rect">
            <a:avLst/>
          </a:prstGeom>
          <a:noFill/>
        </p:spPr>
        <p:txBody>
          <a:bodyPr wrap="none" rtlCol="0">
            <a:spAutoFit/>
          </a:bodyPr>
          <a:lstStyle/>
          <a:p>
            <a:r>
              <a:rPr lang="ja-JP" altLang="en-US" sz="2400" b="1" dirty="0">
                <a:latin typeface="Meiryo UI" panose="020B0604030504040204" pitchFamily="50" charset="-128"/>
                <a:ea typeface="Meiryo UI" panose="020B0604030504040204" pitchFamily="50" charset="-128"/>
              </a:rPr>
              <a:t>■モバイルコンピューティング</a:t>
            </a:r>
            <a:endParaRPr kumimoji="1" lang="ja-JP" altLang="en-US" sz="2400" b="1" dirty="0">
              <a:latin typeface="Meiryo UI" panose="020B0604030504040204" pitchFamily="50" charset="-128"/>
              <a:ea typeface="Meiryo UI" panose="020B0604030504040204" pitchFamily="50" charset="-128"/>
            </a:endParaRPr>
          </a:p>
        </p:txBody>
      </p:sp>
      <p:sp>
        <p:nvSpPr>
          <p:cNvPr id="32" name="テキスト ボックス 31">
            <a:extLst>
              <a:ext uri="{FF2B5EF4-FFF2-40B4-BE49-F238E27FC236}">
                <a16:creationId xmlns:a16="http://schemas.microsoft.com/office/drawing/2014/main" id="{0E69F212-68D0-DD0F-B80B-A3647D69917B}"/>
              </a:ext>
            </a:extLst>
          </p:cNvPr>
          <p:cNvSpPr txBox="1"/>
          <p:nvPr/>
        </p:nvSpPr>
        <p:spPr>
          <a:xfrm>
            <a:off x="7566978" y="4100470"/>
            <a:ext cx="4320000" cy="1200329"/>
          </a:xfrm>
          <a:prstGeom prst="rect">
            <a:avLst/>
          </a:prstGeom>
          <a:noFill/>
          <a:ln>
            <a:solidFill>
              <a:srgbClr val="FF0000"/>
            </a:solidFill>
          </a:ln>
        </p:spPr>
        <p:txBody>
          <a:bodyPr wrap="square">
            <a:spAutoFit/>
          </a:bodyPr>
          <a:lstStyle/>
          <a:p>
            <a:pPr marL="285750"/>
            <a:r>
              <a:rPr lang="ja-JP" altLang="en-US" dirty="0">
                <a:solidFill>
                  <a:srgbClr val="FF0000"/>
                </a:solidFill>
                <a:latin typeface="Meiryo UI" panose="020B0604030504040204" pitchFamily="50" charset="-128"/>
                <a:ea typeface="Meiryo UI" panose="020B0604030504040204" pitchFamily="50" charset="-128"/>
              </a:rPr>
              <a:t>＜小項目 </a:t>
            </a:r>
            <a:r>
              <a:rPr lang="en-US" altLang="ja-JP" sz="1200" b="1" dirty="0">
                <a:solidFill>
                  <a:srgbClr val="FF0000"/>
                </a:solidFill>
                <a:latin typeface="Meiryo UI" panose="020B0604030504040204" pitchFamily="50" charset="-128"/>
                <a:ea typeface="Meiryo UI" panose="020B0604030504040204" pitchFamily="50" charset="-128"/>
              </a:rPr>
              <a:t>※</a:t>
            </a:r>
            <a:r>
              <a:rPr lang="ja-JP" altLang="en-US" sz="1200" b="1" dirty="0">
                <a:solidFill>
                  <a:srgbClr val="FF0000"/>
                </a:solidFill>
                <a:latin typeface="Meiryo UI" panose="020B0604030504040204" pitchFamily="50" charset="-128"/>
                <a:ea typeface="Meiryo UI" panose="020B0604030504040204" pitchFamily="50" charset="-128"/>
              </a:rPr>
              <a:t>複数選択可</a:t>
            </a:r>
            <a:r>
              <a:rPr lang="ja-JP" altLang="en-US" dirty="0">
                <a:solidFill>
                  <a:srgbClr val="FF0000"/>
                </a:solidFill>
                <a:latin typeface="Meiryo UI" panose="020B0604030504040204" pitchFamily="50" charset="-128"/>
                <a:ea typeface="Meiryo UI" panose="020B0604030504040204" pitchFamily="50" charset="-128"/>
              </a:rPr>
              <a:t>＞</a:t>
            </a:r>
            <a:endParaRPr lang="en-US" altLang="ja-JP" dirty="0">
              <a:solidFill>
                <a:srgbClr val="FF0000"/>
              </a:solidFill>
              <a:latin typeface="Meiryo UI" panose="020B0604030504040204" pitchFamily="50" charset="-128"/>
              <a:ea typeface="Meiryo UI" panose="020B0604030504040204" pitchFamily="50" charset="-128"/>
            </a:endParaRPr>
          </a:p>
          <a:p>
            <a:pPr marL="285750"/>
            <a:r>
              <a:rPr lang="ja-JP" altLang="en-US" sz="1800" dirty="0">
                <a:latin typeface="Meiryo UI" panose="020B0604030504040204" pitchFamily="50" charset="-128"/>
                <a:ea typeface="Meiryo UI" panose="020B0604030504040204" pitchFamily="50" charset="-128"/>
              </a:rPr>
              <a:t>スペースチャレンジ（宇宙産業）</a:t>
            </a:r>
            <a:endParaRPr lang="en-US" altLang="ja-JP" sz="1800" dirty="0">
              <a:latin typeface="Meiryo UI" panose="020B0604030504040204" pitchFamily="50" charset="-128"/>
              <a:ea typeface="Meiryo UI" panose="020B0604030504040204" pitchFamily="50" charset="-128"/>
            </a:endParaRPr>
          </a:p>
          <a:p>
            <a:pPr marL="285750"/>
            <a:r>
              <a:rPr lang="ja-JP" altLang="en-US" sz="1800" dirty="0">
                <a:latin typeface="Meiryo UI" panose="020B0604030504040204" pitchFamily="50" charset="-128"/>
                <a:ea typeface="Meiryo UI" panose="020B0604030504040204" pitchFamily="50" charset="-128"/>
              </a:rPr>
              <a:t>メディアチャレンジ（</a:t>
            </a:r>
            <a:r>
              <a:rPr lang="en-US" altLang="ja-JP" sz="1800" dirty="0">
                <a:latin typeface="Meiryo UI" panose="020B0604030504040204" pitchFamily="50" charset="-128"/>
                <a:ea typeface="Meiryo UI" panose="020B0604030504040204" pitchFamily="50" charset="-128"/>
              </a:rPr>
              <a:t>Media over IP</a:t>
            </a:r>
            <a:r>
              <a:rPr lang="ja-JP" altLang="en-US" sz="1800" dirty="0">
                <a:latin typeface="Meiryo UI" panose="020B0604030504040204" pitchFamily="50" charset="-128"/>
                <a:ea typeface="Meiryo UI" panose="020B0604030504040204" pitchFamily="50" charset="-128"/>
              </a:rPr>
              <a:t>等）</a:t>
            </a:r>
            <a:endParaRPr lang="en-US" altLang="ja-JP" sz="1800" dirty="0">
              <a:latin typeface="Meiryo UI" panose="020B0604030504040204" pitchFamily="50" charset="-128"/>
              <a:ea typeface="Meiryo UI" panose="020B0604030504040204" pitchFamily="50" charset="-128"/>
            </a:endParaRPr>
          </a:p>
          <a:p>
            <a:pPr marL="285750"/>
            <a:r>
              <a:rPr lang="ja-JP" altLang="en-US" sz="1800" dirty="0">
                <a:latin typeface="Meiryo UI" panose="020B0604030504040204" pitchFamily="50" charset="-128"/>
                <a:ea typeface="Meiryo UI" panose="020B0604030504040204" pitchFamily="50" charset="-128"/>
              </a:rPr>
              <a:t>アカデミックチャレンジ（大学研究等）</a:t>
            </a:r>
            <a:endParaRPr lang="en-US" altLang="ja-JP" sz="1800" b="1" dirty="0">
              <a:latin typeface="Meiryo UI" panose="020B0604030504040204" pitchFamily="50" charset="-128"/>
              <a:ea typeface="Meiryo UI" panose="020B0604030504040204" pitchFamily="50" charset="-128"/>
            </a:endParaRPr>
          </a:p>
        </p:txBody>
      </p:sp>
      <p:sp>
        <p:nvSpPr>
          <p:cNvPr id="33" name="テキスト ボックス 32">
            <a:extLst>
              <a:ext uri="{FF2B5EF4-FFF2-40B4-BE49-F238E27FC236}">
                <a16:creationId xmlns:a16="http://schemas.microsoft.com/office/drawing/2014/main" id="{D120C958-97C3-BAEB-87A3-1E3EEAEEF888}"/>
              </a:ext>
            </a:extLst>
          </p:cNvPr>
          <p:cNvSpPr txBox="1"/>
          <p:nvPr/>
        </p:nvSpPr>
        <p:spPr>
          <a:xfrm>
            <a:off x="7566978" y="3638805"/>
            <a:ext cx="3651962" cy="461665"/>
          </a:xfrm>
          <a:prstGeom prst="rect">
            <a:avLst/>
          </a:prstGeom>
          <a:noFill/>
        </p:spPr>
        <p:txBody>
          <a:bodyPr wrap="none" rtlCol="0">
            <a:spAutoFit/>
          </a:bodyPr>
          <a:lstStyle/>
          <a:p>
            <a:r>
              <a:rPr lang="ja-JP" altLang="en-US" sz="2400" b="1" dirty="0">
                <a:latin typeface="Meiryo UI" panose="020B0604030504040204" pitchFamily="50" charset="-128"/>
                <a:ea typeface="Meiryo UI" panose="020B0604030504040204" pitchFamily="50" charset="-128"/>
              </a:rPr>
              <a:t>■イノベーションテクノロジー</a:t>
            </a:r>
            <a:endParaRPr kumimoji="1" lang="ja-JP" altLang="en-US" sz="2400"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290386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41718-9917-646D-CEA1-12C402F2AF02}"/>
            </a:ext>
          </a:extLst>
        </p:cNvPr>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7D32FFAD-DA09-E73E-FD04-09652D67AC10}"/>
              </a:ext>
            </a:extLst>
          </p:cNvPr>
          <p:cNvSpPr txBox="1"/>
          <p:nvPr/>
        </p:nvSpPr>
        <p:spPr>
          <a:xfrm>
            <a:off x="0" y="158827"/>
            <a:ext cx="7402882" cy="461665"/>
          </a:xfrm>
          <a:prstGeom prst="rect">
            <a:avLst/>
          </a:prstGeom>
          <a:noFill/>
        </p:spPr>
        <p:txBody>
          <a:bodyPr wrap="square" rtlCol="0">
            <a:spAutoFit/>
          </a:bodyPr>
          <a:lstStyle/>
          <a:p>
            <a:r>
              <a:rPr kumimoji="1" lang="ja-JP" altLang="en-US" sz="3600" b="1" baseline="30000" dirty="0">
                <a:solidFill>
                  <a:schemeClr val="bg1"/>
                </a:solidFill>
                <a:latin typeface="Meiryo UI" panose="020B0604030504040204" pitchFamily="50" charset="-128"/>
                <a:ea typeface="Meiryo UI" panose="020B0604030504040204" pitchFamily="50" charset="-128"/>
              </a:rPr>
              <a:t>　　　</a:t>
            </a:r>
            <a:r>
              <a:rPr kumimoji="1" lang="en-US" altLang="ja-JP" sz="3600" b="1" baseline="30000" dirty="0">
                <a:solidFill>
                  <a:schemeClr val="bg1"/>
                </a:solidFill>
                <a:latin typeface="Meiryo UI" panose="020B0604030504040204" pitchFamily="50" charset="-128"/>
                <a:ea typeface="Meiryo UI" panose="020B0604030504040204" pitchFamily="50" charset="-128"/>
              </a:rPr>
              <a:t>6</a:t>
            </a:r>
            <a:r>
              <a:rPr kumimoji="1" lang="ja-JP" altLang="en-US" sz="3600" b="1" baseline="30000" dirty="0">
                <a:solidFill>
                  <a:schemeClr val="bg1"/>
                </a:solidFill>
                <a:latin typeface="Meiryo UI" panose="020B0604030504040204" pitchFamily="50" charset="-128"/>
                <a:ea typeface="Meiryo UI" panose="020B0604030504040204" pitchFamily="50" charset="-128"/>
              </a:rPr>
              <a:t>．エントリーカテゴリー（部門）について（２）</a:t>
            </a:r>
            <a:endParaRPr kumimoji="1" lang="en-US" altLang="ja-JP" sz="3600" b="1" baseline="30000" dirty="0">
              <a:solidFill>
                <a:schemeClr val="bg1"/>
              </a:solidFill>
              <a:latin typeface="Meiryo UI" panose="020B0604030504040204" pitchFamily="50" charset="-128"/>
              <a:ea typeface="Meiryo UI" panose="020B0604030504040204" pitchFamily="50" charset="-128"/>
            </a:endParaRPr>
          </a:p>
        </p:txBody>
      </p:sp>
      <p:sp>
        <p:nvSpPr>
          <p:cNvPr id="18" name="テキスト ボックス 17">
            <a:extLst>
              <a:ext uri="{FF2B5EF4-FFF2-40B4-BE49-F238E27FC236}">
                <a16:creationId xmlns:a16="http://schemas.microsoft.com/office/drawing/2014/main" id="{2345C4AE-3F70-8AE0-BE17-4D3C14DAE33B}"/>
              </a:ext>
            </a:extLst>
          </p:cNvPr>
          <p:cNvSpPr txBox="1"/>
          <p:nvPr/>
        </p:nvSpPr>
        <p:spPr>
          <a:xfrm>
            <a:off x="140872" y="990850"/>
            <a:ext cx="9032374" cy="4770537"/>
          </a:xfrm>
          <a:prstGeom prst="rect">
            <a:avLst/>
          </a:prstGeom>
          <a:noFill/>
        </p:spPr>
        <p:txBody>
          <a:bodyPr wrap="square" rtlCol="0">
            <a:spAutoFit/>
          </a:bodyPr>
          <a:lstStyle/>
          <a:p>
            <a:r>
              <a:rPr lang="ja-JP" altLang="en-US" sz="2000" b="1" dirty="0">
                <a:latin typeface="Meiryo UI" panose="020B0604030504040204" pitchFamily="50" charset="-128"/>
                <a:ea typeface="Meiryo UI" panose="020B0604030504040204" pitchFamily="50" charset="-128"/>
              </a:rPr>
              <a:t>■</a:t>
            </a:r>
            <a:r>
              <a:rPr lang="en-US" altLang="ja-JP" sz="2000" b="1" dirty="0">
                <a:latin typeface="Meiryo UI" panose="020B0604030504040204" pitchFamily="50" charset="-128"/>
                <a:ea typeface="Meiryo UI" panose="020B0604030504040204" pitchFamily="50" charset="-128"/>
              </a:rPr>
              <a:t>IoT</a:t>
            </a:r>
            <a:r>
              <a:rPr kumimoji="1" lang="en-US" altLang="ja-JP" sz="2000" b="1" dirty="0">
                <a:latin typeface="Meiryo UI" panose="020B0604030504040204" pitchFamily="50" charset="-128"/>
                <a:ea typeface="Meiryo UI" panose="020B0604030504040204" pitchFamily="50" charset="-128"/>
              </a:rPr>
              <a:t> / </a:t>
            </a:r>
            <a:r>
              <a:rPr kumimoji="1" lang="ja-JP" altLang="en-US" sz="2000" b="1" dirty="0">
                <a:latin typeface="Meiryo UI" panose="020B0604030504040204" pitchFamily="50" charset="-128"/>
                <a:ea typeface="Meiryo UI" panose="020B0604030504040204" pitchFamily="50" charset="-128"/>
              </a:rPr>
              <a:t>エッジコンピューティング</a:t>
            </a:r>
            <a:endParaRPr lang="en-US" altLang="ja-JP" sz="2000" b="1" dirty="0">
              <a:latin typeface="Meiryo UI" panose="020B0604030504040204" pitchFamily="50" charset="-128"/>
              <a:ea typeface="Meiryo UI" panose="020B0604030504040204" pitchFamily="50" charset="-128"/>
            </a:endParaRPr>
          </a:p>
          <a:p>
            <a:r>
              <a:rPr lang="ja-JP" altLang="en-US" sz="2000" b="1" dirty="0">
                <a:latin typeface="Meiryo UI" panose="020B0604030504040204" pitchFamily="50" charset="-128"/>
                <a:ea typeface="Meiryo UI" panose="020B0604030504040204" pitchFamily="50" charset="-128"/>
              </a:rPr>
              <a:t>■</a:t>
            </a:r>
            <a:r>
              <a:rPr kumimoji="1" lang="en-US" altLang="ja-JP" sz="2000" b="1" dirty="0">
                <a:latin typeface="Meiryo UI" panose="020B0604030504040204" pitchFamily="50" charset="-128"/>
                <a:ea typeface="Meiryo UI" panose="020B0604030504040204" pitchFamily="50" charset="-128"/>
              </a:rPr>
              <a:t>NFV / SDI</a:t>
            </a:r>
          </a:p>
          <a:p>
            <a:r>
              <a:rPr kumimoji="1" lang="ja-JP" altLang="en-US" sz="2000" b="1" dirty="0">
                <a:latin typeface="Meiryo UI" panose="020B0604030504040204" pitchFamily="50" charset="-128"/>
                <a:ea typeface="Meiryo UI" panose="020B0604030504040204" pitchFamily="50" charset="-128"/>
              </a:rPr>
              <a:t>■サーバー</a:t>
            </a:r>
            <a:r>
              <a:rPr kumimoji="1" lang="en-US" altLang="ja-JP" sz="2000" b="1" dirty="0">
                <a:latin typeface="Meiryo UI" panose="020B0604030504040204" pitchFamily="50" charset="-128"/>
                <a:ea typeface="Meiryo UI" panose="020B0604030504040204" pitchFamily="50" charset="-128"/>
              </a:rPr>
              <a:t>&amp;</a:t>
            </a:r>
            <a:r>
              <a:rPr kumimoji="1" lang="ja-JP" altLang="en-US" sz="2000" b="1" dirty="0">
                <a:latin typeface="Meiryo UI" panose="020B0604030504040204" pitchFamily="50" charset="-128"/>
                <a:ea typeface="Meiryo UI" panose="020B0604030504040204" pitchFamily="50" charset="-128"/>
              </a:rPr>
              <a:t>ストレージ</a:t>
            </a:r>
            <a:endParaRPr lang="en-US" altLang="ja-JP" sz="2000" b="1" dirty="0">
              <a:latin typeface="Meiryo UI" panose="020B0604030504040204" pitchFamily="50" charset="-128"/>
              <a:ea typeface="Meiryo UI" panose="020B0604030504040204" pitchFamily="50" charset="-128"/>
            </a:endParaRPr>
          </a:p>
          <a:p>
            <a:r>
              <a:rPr lang="ja-JP" altLang="en-US" sz="2000" b="1" dirty="0">
                <a:latin typeface="Meiryo UI" panose="020B0604030504040204" pitchFamily="50" charset="-128"/>
                <a:ea typeface="Meiryo UI" panose="020B0604030504040204" pitchFamily="50" charset="-128"/>
              </a:rPr>
              <a:t>■マネジメント</a:t>
            </a:r>
            <a:r>
              <a:rPr lang="en-US" altLang="ja-JP" sz="2000" b="1" dirty="0">
                <a:latin typeface="Meiryo UI" panose="020B0604030504040204" pitchFamily="50" charset="-128"/>
                <a:ea typeface="Meiryo UI" panose="020B0604030504040204" pitchFamily="50" charset="-128"/>
              </a:rPr>
              <a:t>&amp;</a:t>
            </a:r>
            <a:r>
              <a:rPr lang="ja-JP" altLang="en-US" sz="2000" b="1" dirty="0">
                <a:latin typeface="Meiryo UI" panose="020B0604030504040204" pitchFamily="50" charset="-128"/>
                <a:ea typeface="Meiryo UI" panose="020B0604030504040204" pitchFamily="50" charset="-128"/>
              </a:rPr>
              <a:t>モニタリング</a:t>
            </a:r>
            <a:endParaRPr lang="en-US" altLang="ja-JP" sz="2000" b="1" dirty="0">
              <a:latin typeface="Meiryo UI" panose="020B0604030504040204" pitchFamily="50" charset="-128"/>
              <a:ea typeface="Meiryo UI" panose="020B0604030504040204" pitchFamily="50" charset="-128"/>
            </a:endParaRPr>
          </a:p>
          <a:p>
            <a:r>
              <a:rPr lang="ja-JP" altLang="en-US" sz="2000" b="1" dirty="0">
                <a:latin typeface="Meiryo UI" panose="020B0604030504040204" pitchFamily="50" charset="-128"/>
                <a:ea typeface="Meiryo UI" panose="020B0604030504040204" pitchFamily="50" charset="-128"/>
              </a:rPr>
              <a:t>■テスティング</a:t>
            </a:r>
            <a:endParaRPr lang="en-US" altLang="ja-JP" sz="2000" b="1" dirty="0">
              <a:latin typeface="Meiryo UI" panose="020B0604030504040204" pitchFamily="50" charset="-128"/>
              <a:ea typeface="Meiryo UI" panose="020B0604030504040204" pitchFamily="50" charset="-128"/>
            </a:endParaRPr>
          </a:p>
          <a:p>
            <a:r>
              <a:rPr lang="ja-JP" altLang="en-US" sz="2000" b="1" dirty="0">
                <a:latin typeface="Meiryo UI" panose="020B0604030504040204" pitchFamily="50" charset="-128"/>
                <a:ea typeface="Meiryo UI" panose="020B0604030504040204" pitchFamily="50" charset="-128"/>
              </a:rPr>
              <a:t>■産業ネットワーク</a:t>
            </a:r>
            <a:endParaRPr lang="en-US" altLang="ja-JP" sz="2000" b="1" dirty="0">
              <a:latin typeface="Meiryo UI" panose="020B0604030504040204" pitchFamily="50" charset="-128"/>
              <a:ea typeface="Meiryo UI" panose="020B0604030504040204" pitchFamily="50" charset="-128"/>
            </a:endParaRPr>
          </a:p>
          <a:p>
            <a:r>
              <a:rPr lang="ja-JP" altLang="en-US" sz="2000" b="1" dirty="0">
                <a:latin typeface="Meiryo UI" panose="020B0604030504040204" pitchFamily="50" charset="-128"/>
                <a:ea typeface="Meiryo UI" panose="020B0604030504040204" pitchFamily="50" charset="-128"/>
              </a:rPr>
              <a:t>■デジタルメディア</a:t>
            </a:r>
            <a:endParaRPr lang="en-US" altLang="ja-JP" sz="2000" b="1"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a:t>
            </a:r>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放送・メディア業界の新たなビジネスとコンテンツ制作を支える、</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　　   映像や音声の</a:t>
            </a:r>
            <a:r>
              <a:rPr kumimoji="1" lang="en-US" altLang="ja-JP" sz="1400" dirty="0">
                <a:latin typeface="Meiryo UI" panose="020B0604030504040204" pitchFamily="50" charset="-128"/>
                <a:ea typeface="Meiryo UI" panose="020B0604030504040204" pitchFamily="50" charset="-128"/>
              </a:rPr>
              <a:t>IP</a:t>
            </a:r>
            <a:r>
              <a:rPr kumimoji="1" lang="ja-JP" altLang="en-US" sz="1400" dirty="0">
                <a:latin typeface="Meiryo UI" panose="020B0604030504040204" pitchFamily="50" charset="-128"/>
                <a:ea typeface="Meiryo UI" panose="020B0604030504040204" pitchFamily="50" charset="-128"/>
              </a:rPr>
              <a:t>化や</a:t>
            </a:r>
            <a:r>
              <a:rPr kumimoji="1" lang="en-US" altLang="ja-JP" sz="1400" dirty="0">
                <a:latin typeface="Meiryo UI" panose="020B0604030504040204" pitchFamily="50" charset="-128"/>
                <a:ea typeface="Meiryo UI" panose="020B0604030504040204" pitchFamily="50" charset="-128"/>
              </a:rPr>
              <a:t>AI</a:t>
            </a:r>
            <a:r>
              <a:rPr kumimoji="1" lang="ja-JP" altLang="en-US" sz="1400" dirty="0">
                <a:latin typeface="Meiryo UI" panose="020B0604030504040204" pitchFamily="50" charset="-128"/>
                <a:ea typeface="Meiryo UI" panose="020B0604030504040204" pitchFamily="50" charset="-128"/>
              </a:rPr>
              <a:t>、クラウドの活用などの関連機器、　製品やソリューションを評価します。</a:t>
            </a:r>
            <a:endParaRPr kumimoji="1" lang="en-US" altLang="ja-JP" sz="1400" dirty="0">
              <a:latin typeface="Meiryo UI" panose="020B0604030504040204" pitchFamily="50" charset="-128"/>
              <a:ea typeface="Meiryo UI" panose="020B0604030504040204" pitchFamily="50" charset="-128"/>
            </a:endParaRPr>
          </a:p>
          <a:p>
            <a:r>
              <a:rPr lang="ja-JP" altLang="en-US" sz="2000" b="1" dirty="0">
                <a:latin typeface="Meiryo UI" panose="020B0604030504040204" pitchFamily="50" charset="-128"/>
                <a:ea typeface="Meiryo UI" panose="020B0604030504040204" pitchFamily="50" charset="-128"/>
              </a:rPr>
              <a:t>■ガジェット</a:t>
            </a:r>
            <a:endParaRPr lang="en-US" altLang="ja-JP" sz="2000" b="1" dirty="0">
              <a:latin typeface="Meiryo UI" panose="020B0604030504040204" pitchFamily="50" charset="-128"/>
              <a:ea typeface="Meiryo UI" panose="020B0604030504040204" pitchFamily="50" charset="-128"/>
            </a:endParaRPr>
          </a:p>
          <a:p>
            <a:r>
              <a:rPr lang="ja-JP" altLang="en-US" sz="2000" b="1" dirty="0">
                <a:latin typeface="Meiryo UI" panose="020B0604030504040204" pitchFamily="50" charset="-128"/>
                <a:ea typeface="Meiryo UI" panose="020B0604030504040204" pitchFamily="50" charset="-128"/>
              </a:rPr>
              <a:t>■パーソナルメディア＆デバイス</a:t>
            </a:r>
            <a:endParaRPr lang="en-US" altLang="ja-JP" sz="2000" b="1" dirty="0">
              <a:latin typeface="Meiryo UI" panose="020B0604030504040204" pitchFamily="50" charset="-128"/>
              <a:ea typeface="Meiryo UI" panose="020B0604030504040204" pitchFamily="50" charset="-128"/>
            </a:endParaRPr>
          </a:p>
          <a:p>
            <a:r>
              <a:rPr lang="ja-JP" altLang="en-US" sz="2000" b="1" dirty="0">
                <a:latin typeface="Meiryo UI" panose="020B0604030504040204" pitchFamily="50" charset="-128"/>
                <a:ea typeface="Meiryo UI" panose="020B0604030504040204" pitchFamily="50" charset="-128"/>
              </a:rPr>
              <a:t>■ファシリティ（ラック、ケーブル、電源装置等）</a:t>
            </a:r>
            <a:endParaRPr lang="en-US" altLang="ja-JP" sz="2000" b="1" dirty="0">
              <a:latin typeface="Meiryo UI" panose="020B0604030504040204" pitchFamily="50" charset="-128"/>
              <a:ea typeface="Meiryo UI" panose="020B0604030504040204" pitchFamily="50" charset="-128"/>
            </a:endParaRPr>
          </a:p>
          <a:p>
            <a:r>
              <a:rPr lang="ja-JP" altLang="en-US" sz="2000" b="1" dirty="0">
                <a:latin typeface="Meiryo UI" panose="020B0604030504040204" pitchFamily="50" charset="-128"/>
                <a:ea typeface="Meiryo UI" panose="020B0604030504040204" pitchFamily="50" charset="-128"/>
              </a:rPr>
              <a:t>■</a:t>
            </a:r>
            <a:r>
              <a:rPr lang="en-US" altLang="ja-JP" sz="2000" b="1" dirty="0">
                <a:latin typeface="Meiryo UI" panose="020B0604030504040204" pitchFamily="50" charset="-128"/>
                <a:ea typeface="Meiryo UI" panose="020B0604030504040204" pitchFamily="50" charset="-128"/>
              </a:rPr>
              <a:t>APN(All Photonics Network)</a:t>
            </a:r>
          </a:p>
          <a:p>
            <a:r>
              <a:rPr lang="ja-JP" altLang="en-US" sz="2000" b="1" dirty="0">
                <a:latin typeface="Meiryo UI" panose="020B0604030504040204" pitchFamily="50" charset="-128"/>
                <a:ea typeface="Meiryo UI" panose="020B0604030504040204" pitchFamily="50" charset="-128"/>
              </a:rPr>
              <a:t>■インストアテック（小売業向けソリューション </a:t>
            </a:r>
            <a:r>
              <a:rPr lang="en-US" altLang="ja-JP" sz="2000" b="1" dirty="0">
                <a:latin typeface="Meiryo UI" panose="020B0604030504040204" pitchFamily="50" charset="-128"/>
                <a:ea typeface="Meiryo UI" panose="020B0604030504040204" pitchFamily="50" charset="-128"/>
              </a:rPr>
              <a:t>/ </a:t>
            </a:r>
            <a:r>
              <a:rPr lang="ja-JP" altLang="en-US" sz="2000" b="1" dirty="0">
                <a:latin typeface="Meiryo UI" panose="020B0604030504040204" pitchFamily="50" charset="-128"/>
                <a:ea typeface="Meiryo UI" panose="020B0604030504040204" pitchFamily="50" charset="-128"/>
              </a:rPr>
              <a:t>技術）</a:t>
            </a:r>
            <a:endParaRPr lang="en-US" altLang="ja-JP" sz="2000" b="1" dirty="0">
              <a:latin typeface="Meiryo UI" panose="020B0604030504040204" pitchFamily="50" charset="-128"/>
              <a:ea typeface="Meiryo UI" panose="020B0604030504040204" pitchFamily="50" charset="-128"/>
            </a:endParaRPr>
          </a:p>
          <a:p>
            <a:r>
              <a:rPr lang="ja-JP" altLang="en-US" sz="2000" b="1" dirty="0">
                <a:latin typeface="Meiryo UI" panose="020B0604030504040204" pitchFamily="50" charset="-128"/>
                <a:ea typeface="Meiryo UI" panose="020B0604030504040204" pitchFamily="50" charset="-128"/>
              </a:rPr>
              <a:t>■ニューウェーブ</a:t>
            </a:r>
            <a:endParaRPr lang="en-US" altLang="ja-JP" sz="2000" b="1"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a:t>
            </a:r>
            <a:r>
              <a:rPr lang="en-US" altLang="ja-JP" sz="1400" dirty="0">
                <a:latin typeface="Meiryo UI" panose="020B0604030504040204" pitchFamily="50" charset="-128"/>
                <a:ea typeface="Meiryo UI" panose="020B0604030504040204" pitchFamily="50" charset="-128"/>
              </a:rPr>
              <a:t>※</a:t>
            </a:r>
            <a:r>
              <a:rPr lang="ja-JP" altLang="en-US" sz="1400" b="0" i="0" dirty="0">
                <a:effectLst/>
                <a:latin typeface="Meiryo UI" panose="020B0604030504040204" pitchFamily="50" charset="-128"/>
                <a:ea typeface="Meiryo UI" panose="020B0604030504040204" pitchFamily="50" charset="-128"/>
              </a:rPr>
              <a:t>特定の部門に囚われない</a:t>
            </a:r>
            <a:r>
              <a:rPr lang="en-US" altLang="ja-JP" sz="1400" b="0" i="0" dirty="0">
                <a:effectLst/>
                <a:latin typeface="Meiryo UI" panose="020B0604030504040204" pitchFamily="50" charset="-128"/>
                <a:ea typeface="Meiryo UI" panose="020B0604030504040204" pitchFamily="50" charset="-128"/>
              </a:rPr>
              <a:t>Interop</a:t>
            </a:r>
            <a:r>
              <a:rPr lang="ja-JP" altLang="en-US" sz="1400" b="0" i="0" dirty="0">
                <a:effectLst/>
                <a:latin typeface="Meiryo UI" panose="020B0604030504040204" pitchFamily="50" charset="-128"/>
                <a:ea typeface="Meiryo UI" panose="020B0604030504040204" pitchFamily="50" charset="-128"/>
              </a:rPr>
              <a:t>らしいチャレンジや</a:t>
            </a:r>
            <a:r>
              <a:rPr lang="ja-JP" altLang="en-US" sz="1400" dirty="0">
                <a:latin typeface="Meiryo UI" panose="020B0604030504040204" pitchFamily="50" charset="-128"/>
                <a:ea typeface="Meiryo UI" panose="020B0604030504040204" pitchFamily="50" charset="-128"/>
              </a:rPr>
              <a:t>、</a:t>
            </a:r>
            <a:r>
              <a:rPr lang="ja-JP" altLang="en-US" sz="1400" b="0" i="0" dirty="0">
                <a:effectLst/>
                <a:latin typeface="Meiryo UI" panose="020B0604030504040204" pitchFamily="50" charset="-128"/>
                <a:ea typeface="Meiryo UI" panose="020B0604030504040204" pitchFamily="50" charset="-128"/>
              </a:rPr>
              <a:t>製品 </a:t>
            </a:r>
            <a:r>
              <a:rPr lang="en-US" altLang="ja-JP" sz="1400" b="0" i="0" dirty="0">
                <a:effectLst/>
                <a:latin typeface="Meiryo UI" panose="020B0604030504040204" pitchFamily="50" charset="-128"/>
                <a:ea typeface="Meiryo UI" panose="020B0604030504040204" pitchFamily="50" charset="-128"/>
              </a:rPr>
              <a:t>/ </a:t>
            </a:r>
            <a:r>
              <a:rPr lang="ja-JP" altLang="en-US" sz="1400" b="0" i="0" dirty="0">
                <a:effectLst/>
                <a:latin typeface="Meiryo UI" panose="020B0604030504040204" pitchFamily="50" charset="-128"/>
                <a:ea typeface="Meiryo UI" panose="020B0604030504040204" pitchFamily="50" charset="-128"/>
              </a:rPr>
              <a:t>サービスを評価した部門です。</a:t>
            </a:r>
            <a:endParaRPr lang="ja-JP" altLang="en-US" sz="1600" dirty="0">
              <a:latin typeface="Meiryo UI" panose="020B0604030504040204" pitchFamily="50" charset="-128"/>
              <a:ea typeface="Meiryo UI" panose="020B0604030504040204" pitchFamily="50" charset="-128"/>
            </a:endParaRPr>
          </a:p>
        </p:txBody>
      </p:sp>
      <p:sp>
        <p:nvSpPr>
          <p:cNvPr id="20" name="テキスト ボックス 19">
            <a:extLst>
              <a:ext uri="{FF2B5EF4-FFF2-40B4-BE49-F238E27FC236}">
                <a16:creationId xmlns:a16="http://schemas.microsoft.com/office/drawing/2014/main" id="{30E4E792-4F54-4975-9397-184FD3CCDF5B}"/>
              </a:ext>
            </a:extLst>
          </p:cNvPr>
          <p:cNvSpPr txBox="1"/>
          <p:nvPr/>
        </p:nvSpPr>
        <p:spPr>
          <a:xfrm>
            <a:off x="443877" y="620492"/>
            <a:ext cx="11304246" cy="370358"/>
          </a:xfrm>
          <a:prstGeom prst="rect">
            <a:avLst/>
          </a:prstGeom>
          <a:noFill/>
        </p:spPr>
        <p:txBody>
          <a:bodyPr wrap="square" rtlCol="0">
            <a:spAutoFit/>
          </a:bodyPr>
          <a:lstStyle/>
          <a:p>
            <a:pPr>
              <a:lnSpc>
                <a:spcPct val="150000"/>
              </a:lnSpc>
            </a:pPr>
            <a:r>
              <a:rPr lang="ja-JP" altLang="en-US" sz="1400" dirty="0">
                <a:latin typeface="Meiryo UI" panose="020B0604030504040204" pitchFamily="50" charset="-128"/>
                <a:ea typeface="Meiryo UI" panose="020B0604030504040204" pitchFamily="50" charset="-128"/>
              </a:rPr>
              <a:t>以下項目につきましては、小項目の選択は必要ございません。最もアピールしたいカテゴリー（部門）を下記よりお選びください。</a:t>
            </a:r>
            <a:endParaRPr lang="en-US" altLang="ja-JP" sz="1400" dirty="0">
              <a:latin typeface="Meiryo UI" panose="020B0604030504040204" pitchFamily="50" charset="-128"/>
              <a:ea typeface="Meiryo UI" panose="020B0604030504040204" pitchFamily="50" charset="-128"/>
            </a:endParaRPr>
          </a:p>
        </p:txBody>
      </p:sp>
      <p:sp>
        <p:nvSpPr>
          <p:cNvPr id="35" name="テキスト ボックス 34">
            <a:extLst>
              <a:ext uri="{FF2B5EF4-FFF2-40B4-BE49-F238E27FC236}">
                <a16:creationId xmlns:a16="http://schemas.microsoft.com/office/drawing/2014/main" id="{D656F58B-B881-C312-4DEB-CDFAC13B7DA4}"/>
              </a:ext>
            </a:extLst>
          </p:cNvPr>
          <p:cNvSpPr txBox="1"/>
          <p:nvPr/>
        </p:nvSpPr>
        <p:spPr>
          <a:xfrm>
            <a:off x="140872" y="5761387"/>
            <a:ext cx="11607251" cy="370358"/>
          </a:xfrm>
          <a:prstGeom prst="rect">
            <a:avLst/>
          </a:prstGeom>
          <a:noFill/>
        </p:spPr>
        <p:txBody>
          <a:bodyPr wrap="square">
            <a:spAutoFit/>
          </a:bodyPr>
          <a:lstStyle/>
          <a:p>
            <a:pPr>
              <a:lnSpc>
                <a:spcPct val="150000"/>
              </a:lnSpc>
            </a:pPr>
            <a:r>
              <a:rPr lang="en-US" altLang="ja-JP" sz="1400" b="1" dirty="0">
                <a:solidFill>
                  <a:srgbClr val="FF0000"/>
                </a:solidFill>
                <a:latin typeface="Meiryo UI" panose="020B0604030504040204" pitchFamily="50" charset="-128"/>
                <a:ea typeface="Meiryo UI" panose="020B0604030504040204" pitchFamily="50" charset="-128"/>
              </a:rPr>
              <a:t>※</a:t>
            </a:r>
            <a:r>
              <a:rPr lang="ja-JP" altLang="en-US" sz="1400" b="1" dirty="0">
                <a:solidFill>
                  <a:srgbClr val="FF0000"/>
                </a:solidFill>
                <a:latin typeface="Meiryo UI" panose="020B0604030504040204" pitchFamily="50" charset="-128"/>
                <a:ea typeface="Meiryo UI" panose="020B0604030504040204" pitchFamily="50" charset="-128"/>
              </a:rPr>
              <a:t>最終的な審査委員会による判断にて、エントリー時に選択されたカテゴリーと異なるカテゴリーにてノミネートされることがあります。予めご了承ください。</a:t>
            </a:r>
            <a:endParaRPr lang="en-US" altLang="ja-JP" sz="1400" b="1" dirty="0">
              <a:solidFill>
                <a:srgbClr val="FF0000"/>
              </a:solidFill>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0FA7768D-F5AC-455F-4B51-46455BCE1504}"/>
              </a:ext>
            </a:extLst>
          </p:cNvPr>
          <p:cNvSpPr txBox="1"/>
          <p:nvPr/>
        </p:nvSpPr>
        <p:spPr>
          <a:xfrm>
            <a:off x="8032757" y="4213484"/>
            <a:ext cx="3648756" cy="738664"/>
          </a:xfrm>
          <a:prstGeom prst="rect">
            <a:avLst/>
          </a:prstGeom>
          <a:noFill/>
        </p:spPr>
        <p:txBody>
          <a:bodyPr wrap="none" rtlCol="0">
            <a:spAutoFit/>
          </a:bodyPr>
          <a:lstStyle/>
          <a:p>
            <a:r>
              <a:rPr kumimoji="1" lang="ja-JP" altLang="en-US" sz="1400" dirty="0">
                <a:latin typeface="Meiryo UI" panose="020B0604030504040204" pitchFamily="50" charset="-128"/>
                <a:ea typeface="Meiryo UI" panose="020B0604030504040204" pitchFamily="50" charset="-128"/>
              </a:rPr>
              <a:t>ファイナリストへノミネートされた出展社様には、</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ノミネートされた部門名が記載されたポップサインを</a:t>
            </a:r>
            <a:endParaRPr kumimoji="1"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会期前日にお渡しいたします。</a:t>
            </a:r>
          </a:p>
        </p:txBody>
      </p:sp>
      <p:pic>
        <p:nvPicPr>
          <p:cNvPr id="3" name="図 2">
            <a:extLst>
              <a:ext uri="{FF2B5EF4-FFF2-40B4-BE49-F238E27FC236}">
                <a16:creationId xmlns:a16="http://schemas.microsoft.com/office/drawing/2014/main" id="{74D92B61-8E59-1184-C15A-569675451579}"/>
              </a:ext>
            </a:extLst>
          </p:cNvPr>
          <p:cNvPicPr>
            <a:picLocks noChangeAspect="1"/>
          </p:cNvPicPr>
          <p:nvPr/>
        </p:nvPicPr>
        <p:blipFill>
          <a:blip r:embed="rId2">
            <a:extLst>
              <a:ext uri="{28A0092B-C50C-407E-A947-70E740481C1C}">
                <a14:useLocalDpi xmlns:a14="http://schemas.microsoft.com/office/drawing/2010/main" val="0"/>
              </a:ext>
            </a:extLst>
          </a:blip>
          <a:srcRect t="10426" r="55333"/>
          <a:stretch>
            <a:fillRect/>
          </a:stretch>
        </p:blipFill>
        <p:spPr>
          <a:xfrm>
            <a:off x="8145306" y="1058553"/>
            <a:ext cx="2315378" cy="3087227"/>
          </a:xfrm>
          <a:prstGeom prst="rect">
            <a:avLst/>
          </a:prstGeom>
        </p:spPr>
      </p:pic>
    </p:spTree>
    <p:extLst>
      <p:ext uri="{BB962C8B-B14F-4D97-AF65-F5344CB8AC3E}">
        <p14:creationId xmlns:p14="http://schemas.microsoft.com/office/powerpoint/2010/main" val="13109936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図 35">
            <a:extLst>
              <a:ext uri="{FF2B5EF4-FFF2-40B4-BE49-F238E27FC236}">
                <a16:creationId xmlns:a16="http://schemas.microsoft.com/office/drawing/2014/main" id="{2A70E7E1-DB55-E4AD-D2EE-8DBB9E5723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4715" y="2396737"/>
            <a:ext cx="4847694" cy="1733945"/>
          </a:xfrm>
          <a:prstGeom prst="rect">
            <a:avLst/>
          </a:prstGeom>
          <a:ln w="19050">
            <a:solidFill>
              <a:srgbClr val="0F2240"/>
            </a:solidFill>
          </a:ln>
        </p:spPr>
      </p:pic>
      <p:pic>
        <p:nvPicPr>
          <p:cNvPr id="25" name="図 24">
            <a:extLst>
              <a:ext uri="{FF2B5EF4-FFF2-40B4-BE49-F238E27FC236}">
                <a16:creationId xmlns:a16="http://schemas.microsoft.com/office/drawing/2014/main" id="{6BF5B5D5-6C57-620A-90CA-8B2008244E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183" y="2396737"/>
            <a:ext cx="5738911" cy="3255729"/>
          </a:xfrm>
          <a:prstGeom prst="rect">
            <a:avLst/>
          </a:prstGeom>
          <a:ln w="19050">
            <a:solidFill>
              <a:srgbClr val="0F2240"/>
            </a:solidFill>
          </a:ln>
        </p:spPr>
      </p:pic>
      <p:sp>
        <p:nvSpPr>
          <p:cNvPr id="7" name="テキスト ボックス 6">
            <a:extLst>
              <a:ext uri="{FF2B5EF4-FFF2-40B4-BE49-F238E27FC236}">
                <a16:creationId xmlns:a16="http://schemas.microsoft.com/office/drawing/2014/main" id="{AB6950B2-BF4A-4FF0-B0CB-2A56FC783669}"/>
              </a:ext>
            </a:extLst>
          </p:cNvPr>
          <p:cNvSpPr txBox="1"/>
          <p:nvPr/>
        </p:nvSpPr>
        <p:spPr>
          <a:xfrm>
            <a:off x="423183" y="654030"/>
            <a:ext cx="11345634" cy="1631216"/>
          </a:xfrm>
          <a:prstGeom prst="rect">
            <a:avLst/>
          </a:prstGeom>
          <a:noFill/>
        </p:spPr>
        <p:txBody>
          <a:bodyPr wrap="square" rtlCol="0">
            <a:spAutoFit/>
          </a:bodyPr>
          <a:lstStyle/>
          <a:p>
            <a:r>
              <a:rPr lang="ja-JP" altLang="en-US" sz="2000" dirty="0">
                <a:latin typeface="Meiryo UI" panose="020B0604030504040204" pitchFamily="50" charset="-128"/>
                <a:ea typeface="Meiryo UI" panose="020B0604030504040204" pitchFamily="50" charset="-128"/>
              </a:rPr>
              <a:t>①</a:t>
            </a:r>
            <a:r>
              <a:rPr lang="ja-JP" altLang="en-US" sz="2000" b="1" dirty="0">
                <a:latin typeface="Meiryo UI" panose="020B0604030504040204" pitchFamily="50" charset="-128"/>
                <a:ea typeface="Meiryo UI" panose="020B0604030504040204" pitchFamily="50" charset="-128"/>
                <a:hlinkClick r:id="rId4"/>
              </a:rPr>
              <a:t>出展社専用サイト</a:t>
            </a:r>
            <a:r>
              <a:rPr lang="ja-JP" altLang="en-US" sz="2000" dirty="0">
                <a:latin typeface="Meiryo UI" panose="020B0604030504040204" pitchFamily="50" charset="-128"/>
                <a:ea typeface="Meiryo UI" panose="020B0604030504040204" pitchFamily="50" charset="-128"/>
              </a:rPr>
              <a:t>にログインいただき、</a:t>
            </a:r>
            <a:endParaRPr lang="en-US" altLang="ja-JP" sz="2000" dirty="0">
              <a:latin typeface="Meiryo UI" panose="020B0604030504040204" pitchFamily="50" charset="-128"/>
              <a:ea typeface="Meiryo UI" panose="020B0604030504040204" pitchFamily="50" charset="-128"/>
            </a:endParaRPr>
          </a:p>
          <a:p>
            <a:r>
              <a:rPr lang="ja-JP" altLang="en-US" sz="2000" b="1" dirty="0">
                <a:latin typeface="Meiryo UI" panose="020B0604030504040204" pitchFamily="50" charset="-128"/>
                <a:ea typeface="Meiryo UI" panose="020B0604030504040204" pitchFamily="50" charset="-128"/>
              </a:rPr>
              <a:t>「提出フォーム一覧」</a:t>
            </a:r>
            <a:r>
              <a:rPr lang="ja-JP" altLang="en-US" sz="2000" dirty="0">
                <a:latin typeface="Meiryo UI" panose="020B0604030504040204" pitchFamily="50" charset="-128"/>
                <a:ea typeface="Meiryo UI" panose="020B0604030504040204" pitchFamily="50" charset="-128"/>
              </a:rPr>
              <a:t>→</a:t>
            </a:r>
            <a:r>
              <a:rPr lang="ja-JP" altLang="en-US" sz="2000" b="1" dirty="0">
                <a:latin typeface="Meiryo UI" panose="020B0604030504040204" pitchFamily="50" charset="-128"/>
                <a:ea typeface="Meiryo UI" panose="020B0604030504040204" pitchFamily="50" charset="-128"/>
              </a:rPr>
              <a:t>「</a:t>
            </a:r>
            <a:r>
              <a:rPr lang="en-US" altLang="ja-JP" sz="2000" b="1" dirty="0">
                <a:latin typeface="Meiryo UI" panose="020B0604030504040204" pitchFamily="50" charset="-128"/>
                <a:ea typeface="Meiryo UI" panose="020B0604030504040204" pitchFamily="50" charset="-128"/>
              </a:rPr>
              <a:t>Best of Show Award </a:t>
            </a:r>
            <a:r>
              <a:rPr lang="ja-JP" altLang="en-US" sz="2000" b="1" dirty="0">
                <a:latin typeface="Meiryo UI" panose="020B0604030504040204" pitchFamily="50" charset="-128"/>
                <a:ea typeface="Meiryo UI" panose="020B0604030504040204" pitchFamily="50" charset="-128"/>
              </a:rPr>
              <a:t>エントリー」</a:t>
            </a:r>
            <a:r>
              <a:rPr lang="ja-JP" altLang="en-US" sz="2000" dirty="0">
                <a:latin typeface="Meiryo UI" panose="020B0604030504040204" pitchFamily="50" charset="-128"/>
                <a:ea typeface="Meiryo UI" panose="020B0604030504040204" pitchFamily="50" charset="-128"/>
              </a:rPr>
              <a:t>より、オレンジ色の        ボタンをクリックください。</a:t>
            </a:r>
            <a:endParaRPr lang="en-US" altLang="ja-JP" sz="2000" dirty="0">
              <a:latin typeface="Meiryo UI" panose="020B0604030504040204" pitchFamily="50" charset="-128"/>
              <a:ea typeface="Meiryo UI" panose="020B0604030504040204" pitchFamily="50" charset="-128"/>
            </a:endParaRPr>
          </a:p>
          <a:p>
            <a:endParaRPr lang="en-US" altLang="ja-JP" sz="2000" dirty="0">
              <a:latin typeface="Meiryo UI" panose="020B0604030504040204" pitchFamily="50" charset="-128"/>
              <a:ea typeface="Meiryo UI" panose="020B0604030504040204" pitchFamily="50" charset="-128"/>
            </a:endParaRPr>
          </a:p>
          <a:p>
            <a:r>
              <a:rPr lang="ja-JP" altLang="en-US" sz="2000" dirty="0">
                <a:latin typeface="Meiryo UI" panose="020B0604030504040204" pitchFamily="50" charset="-128"/>
                <a:ea typeface="Meiryo UI" panose="020B0604030504040204" pitchFamily="50" charset="-128"/>
              </a:rPr>
              <a:t>②エントリーに関するご案内をご確認の上、「新規登録」にお進みください。</a:t>
            </a:r>
            <a:endParaRPr lang="en-US" altLang="ja-JP" sz="2000" dirty="0">
              <a:latin typeface="Meiryo UI" panose="020B0604030504040204" pitchFamily="50" charset="-128"/>
              <a:ea typeface="Meiryo UI" panose="020B0604030504040204" pitchFamily="50" charset="-128"/>
            </a:endParaRPr>
          </a:p>
          <a:p>
            <a:r>
              <a:rPr lang="ja-JP" altLang="en-US" sz="2000" dirty="0">
                <a:latin typeface="Meiryo UI" panose="020B0604030504040204" pitchFamily="50" charset="-128"/>
                <a:ea typeface="Meiryo UI" panose="020B0604030504040204" pitchFamily="50" charset="-128"/>
              </a:rPr>
              <a:t>　</a:t>
            </a:r>
            <a:r>
              <a:rPr lang="en-US" altLang="ja-JP" sz="2000" dirty="0">
                <a:latin typeface="Meiryo UI" panose="020B0604030504040204" pitchFamily="50" charset="-128"/>
                <a:ea typeface="Meiryo UI" panose="020B0604030504040204" pitchFamily="50" charset="-128"/>
              </a:rPr>
              <a:t>※</a:t>
            </a:r>
            <a:r>
              <a:rPr lang="ja-JP" altLang="en-US" sz="2000" dirty="0">
                <a:latin typeface="Meiryo UI" panose="020B0604030504040204" pitchFamily="50" charset="-128"/>
                <a:ea typeface="Meiryo UI" panose="020B0604030504040204" pitchFamily="50" charset="-128"/>
              </a:rPr>
              <a:t>ご登録内容は</a:t>
            </a:r>
            <a:r>
              <a:rPr lang="ja-JP" altLang="en-US" sz="2000" b="1" dirty="0">
                <a:solidFill>
                  <a:srgbClr val="FF0000"/>
                </a:solidFill>
                <a:latin typeface="Meiryo UI" panose="020B0604030504040204" pitchFamily="50" charset="-128"/>
                <a:ea typeface="Meiryo UI" panose="020B0604030504040204" pitchFamily="50" charset="-128"/>
              </a:rPr>
              <a:t>エントリー締切（</a:t>
            </a:r>
            <a:r>
              <a:rPr lang="en-US" altLang="ja-JP" sz="2000" b="1" dirty="0">
                <a:solidFill>
                  <a:srgbClr val="FF0000"/>
                </a:solidFill>
                <a:latin typeface="Meiryo UI" panose="020B0604030504040204" pitchFamily="50" charset="-128"/>
                <a:ea typeface="Meiryo UI" panose="020B0604030504040204" pitchFamily="50" charset="-128"/>
              </a:rPr>
              <a:t>5</a:t>
            </a:r>
            <a:r>
              <a:rPr lang="ja-JP" altLang="en-US" sz="2000" b="1" dirty="0">
                <a:solidFill>
                  <a:srgbClr val="FF0000"/>
                </a:solidFill>
                <a:latin typeface="Meiryo UI" panose="020B0604030504040204" pitchFamily="50" charset="-128"/>
                <a:ea typeface="Meiryo UI" panose="020B0604030504040204" pitchFamily="50" charset="-128"/>
              </a:rPr>
              <a:t>月</a:t>
            </a:r>
            <a:r>
              <a:rPr lang="en-US" altLang="ja-JP" sz="2000" b="1" dirty="0">
                <a:solidFill>
                  <a:srgbClr val="FF0000"/>
                </a:solidFill>
                <a:latin typeface="Meiryo UI" panose="020B0604030504040204" pitchFamily="50" charset="-128"/>
                <a:ea typeface="Meiryo UI" panose="020B0604030504040204" pitchFamily="50" charset="-128"/>
              </a:rPr>
              <a:t>22</a:t>
            </a:r>
            <a:r>
              <a:rPr lang="ja-JP" altLang="en-US" sz="2000" b="1" dirty="0">
                <a:solidFill>
                  <a:srgbClr val="FF0000"/>
                </a:solidFill>
                <a:latin typeface="Meiryo UI" panose="020B0604030504040204" pitchFamily="50" charset="-128"/>
                <a:ea typeface="Meiryo UI" panose="020B0604030504040204" pitchFamily="50" charset="-128"/>
              </a:rPr>
              <a:t>日</a:t>
            </a:r>
            <a:r>
              <a:rPr lang="en-US" altLang="ja-JP" sz="2000" b="1" dirty="0">
                <a:solidFill>
                  <a:srgbClr val="FF0000"/>
                </a:solidFill>
                <a:latin typeface="Meiryo UI" panose="020B0604030504040204" pitchFamily="50" charset="-128"/>
                <a:ea typeface="Meiryo UI" panose="020B0604030504040204" pitchFamily="50" charset="-128"/>
              </a:rPr>
              <a:t>(</a:t>
            </a:r>
            <a:r>
              <a:rPr lang="ja-JP" altLang="en-US" sz="2000" b="1" dirty="0">
                <a:solidFill>
                  <a:srgbClr val="FF0000"/>
                </a:solidFill>
                <a:latin typeface="Meiryo UI" panose="020B0604030504040204" pitchFamily="50" charset="-128"/>
                <a:ea typeface="Meiryo UI" panose="020B0604030504040204" pitchFamily="50" charset="-128"/>
              </a:rPr>
              <a:t>金</a:t>
            </a:r>
            <a:r>
              <a:rPr lang="en-US" altLang="ja-JP" sz="2000" b="1" dirty="0">
                <a:solidFill>
                  <a:srgbClr val="FF0000"/>
                </a:solidFill>
                <a:latin typeface="Meiryo UI" panose="020B0604030504040204" pitchFamily="50" charset="-128"/>
                <a:ea typeface="Meiryo UI" panose="020B0604030504040204" pitchFamily="50" charset="-128"/>
              </a:rPr>
              <a:t>)</a:t>
            </a:r>
            <a:r>
              <a:rPr lang="ja-JP" altLang="en-US" sz="2000" b="1" dirty="0">
                <a:solidFill>
                  <a:srgbClr val="FF0000"/>
                </a:solidFill>
                <a:latin typeface="Meiryo UI" panose="020B0604030504040204" pitchFamily="50" charset="-128"/>
                <a:ea typeface="Meiryo UI" panose="020B0604030504040204" pitchFamily="50" charset="-128"/>
              </a:rPr>
              <a:t> </a:t>
            </a:r>
            <a:r>
              <a:rPr lang="en-US" altLang="ja-JP" sz="2000" b="1" dirty="0">
                <a:solidFill>
                  <a:srgbClr val="FF0000"/>
                </a:solidFill>
                <a:latin typeface="Meiryo UI" panose="020B0604030504040204" pitchFamily="50" charset="-128"/>
                <a:ea typeface="Meiryo UI" panose="020B0604030504040204" pitchFamily="50" charset="-128"/>
              </a:rPr>
              <a:t>18:00</a:t>
            </a:r>
            <a:r>
              <a:rPr lang="ja-JP" altLang="en-US" sz="2000" b="1" dirty="0">
                <a:solidFill>
                  <a:srgbClr val="FF0000"/>
                </a:solidFill>
                <a:latin typeface="Meiryo UI" panose="020B0604030504040204" pitchFamily="50" charset="-128"/>
                <a:ea typeface="Meiryo UI" panose="020B0604030504040204" pitchFamily="50" charset="-128"/>
              </a:rPr>
              <a:t>）まで</a:t>
            </a:r>
            <a:r>
              <a:rPr lang="ja-JP" altLang="en-US" sz="2000" dirty="0">
                <a:latin typeface="Meiryo UI" panose="020B0604030504040204" pitchFamily="50" charset="-128"/>
                <a:ea typeface="Meiryo UI" panose="020B0604030504040204" pitchFamily="50" charset="-128"/>
              </a:rPr>
              <a:t>、何度でも修正・変更いただけます。</a:t>
            </a:r>
            <a:endParaRPr lang="en-US" altLang="ja-JP" sz="2000" dirty="0">
              <a:latin typeface="Meiryo UI" panose="020B0604030504040204" pitchFamily="50" charset="-128"/>
              <a:ea typeface="Meiryo UI" panose="020B0604030504040204" pitchFamily="50" charset="-128"/>
            </a:endParaRPr>
          </a:p>
        </p:txBody>
      </p:sp>
      <p:sp>
        <p:nvSpPr>
          <p:cNvPr id="5" name="テキスト ボックス 4">
            <a:extLst>
              <a:ext uri="{FF2B5EF4-FFF2-40B4-BE49-F238E27FC236}">
                <a16:creationId xmlns:a16="http://schemas.microsoft.com/office/drawing/2014/main" id="{F97AFED7-D508-4334-8A1E-2F191DEC057B}"/>
              </a:ext>
            </a:extLst>
          </p:cNvPr>
          <p:cNvSpPr txBox="1"/>
          <p:nvPr/>
        </p:nvSpPr>
        <p:spPr>
          <a:xfrm>
            <a:off x="0" y="7699"/>
            <a:ext cx="6654018" cy="646331"/>
          </a:xfrm>
          <a:prstGeom prst="rect">
            <a:avLst/>
          </a:prstGeom>
          <a:noFill/>
        </p:spPr>
        <p:txBody>
          <a:bodyPr wrap="square" rtlCol="0">
            <a:spAutoFit/>
          </a:bodyPr>
          <a:lstStyle/>
          <a:p>
            <a:r>
              <a:rPr kumimoji="1" lang="ja-JP" altLang="en-US" sz="3600" b="1" baseline="30000" dirty="0">
                <a:solidFill>
                  <a:schemeClr val="bg1"/>
                </a:solidFill>
                <a:latin typeface="Meiryo UI" panose="020B0604030504040204" pitchFamily="50" charset="-128"/>
                <a:ea typeface="Meiryo UI" panose="020B0604030504040204" pitchFamily="50" charset="-128"/>
              </a:rPr>
              <a:t>　　　</a:t>
            </a:r>
            <a:r>
              <a:rPr lang="en-US" altLang="ja-JP" sz="3600" b="1" baseline="30000" dirty="0">
                <a:solidFill>
                  <a:schemeClr val="bg1"/>
                </a:solidFill>
                <a:latin typeface="Meiryo UI" panose="020B0604030504040204" pitchFamily="50" charset="-128"/>
                <a:ea typeface="Meiryo UI" panose="020B0604030504040204" pitchFamily="50" charset="-128"/>
              </a:rPr>
              <a:t>7</a:t>
            </a:r>
            <a:r>
              <a:rPr kumimoji="1" lang="ja-JP" altLang="en-US" sz="3600" b="1" baseline="30000" dirty="0">
                <a:solidFill>
                  <a:schemeClr val="bg1"/>
                </a:solidFill>
                <a:latin typeface="Meiryo UI" panose="020B0604030504040204" pitchFamily="50" charset="-128"/>
                <a:ea typeface="Meiryo UI" panose="020B0604030504040204" pitchFamily="50" charset="-128"/>
              </a:rPr>
              <a:t>．エントリー方法</a:t>
            </a:r>
            <a:r>
              <a:rPr kumimoji="1" lang="en-US" altLang="ja-JP" sz="3600" b="1" baseline="30000" dirty="0">
                <a:solidFill>
                  <a:schemeClr val="bg1"/>
                </a:solidFill>
                <a:latin typeface="Meiryo UI" panose="020B0604030504040204" pitchFamily="50" charset="-128"/>
                <a:ea typeface="Meiryo UI" panose="020B0604030504040204" pitchFamily="50" charset="-128"/>
              </a:rPr>
              <a:t>(1</a:t>
            </a:r>
            <a:r>
              <a:rPr lang="en-US" altLang="ja-JP" sz="3600" b="1" baseline="30000" dirty="0">
                <a:solidFill>
                  <a:schemeClr val="bg1"/>
                </a:solidFill>
                <a:latin typeface="Meiryo UI" panose="020B0604030504040204" pitchFamily="50" charset="-128"/>
                <a:ea typeface="Meiryo UI" panose="020B0604030504040204" pitchFamily="50" charset="-128"/>
              </a:rPr>
              <a:t>)</a:t>
            </a:r>
            <a:endParaRPr kumimoji="1" lang="ja-JP" altLang="en-US" sz="8000" b="1" dirty="0">
              <a:solidFill>
                <a:schemeClr val="bg1"/>
              </a:solidFill>
              <a:latin typeface="Meiryo UI" panose="020B0604030504040204" pitchFamily="50" charset="-128"/>
              <a:ea typeface="Meiryo UI" panose="020B0604030504040204" pitchFamily="50" charset="-128"/>
            </a:endParaRPr>
          </a:p>
        </p:txBody>
      </p:sp>
      <p:sp>
        <p:nvSpPr>
          <p:cNvPr id="14" name="楕円 13">
            <a:extLst>
              <a:ext uri="{FF2B5EF4-FFF2-40B4-BE49-F238E27FC236}">
                <a16:creationId xmlns:a16="http://schemas.microsoft.com/office/drawing/2014/main" id="{CB44EFD2-FFBD-BBDD-E4AE-C1E6A3A8D8FF}"/>
              </a:ext>
            </a:extLst>
          </p:cNvPr>
          <p:cNvSpPr/>
          <p:nvPr/>
        </p:nvSpPr>
        <p:spPr>
          <a:xfrm>
            <a:off x="6459177" y="3520098"/>
            <a:ext cx="1369529" cy="78116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6" name="グループ化 5">
            <a:extLst>
              <a:ext uri="{FF2B5EF4-FFF2-40B4-BE49-F238E27FC236}">
                <a16:creationId xmlns:a16="http://schemas.microsoft.com/office/drawing/2014/main" id="{C57F1927-92DF-B366-4356-9671D696409F}"/>
              </a:ext>
            </a:extLst>
          </p:cNvPr>
          <p:cNvGrpSpPr/>
          <p:nvPr/>
        </p:nvGrpSpPr>
        <p:grpSpPr>
          <a:xfrm>
            <a:off x="8603334" y="990554"/>
            <a:ext cx="720000" cy="324000"/>
            <a:chOff x="6163819" y="98435"/>
            <a:chExt cx="720000" cy="369332"/>
          </a:xfrm>
        </p:grpSpPr>
        <p:sp>
          <p:nvSpPr>
            <p:cNvPr id="2" name="テキスト ボックス 1">
              <a:extLst>
                <a:ext uri="{FF2B5EF4-FFF2-40B4-BE49-F238E27FC236}">
                  <a16:creationId xmlns:a16="http://schemas.microsoft.com/office/drawing/2014/main" id="{DC292A37-89BC-D8A4-96E3-FBB6DC4C90D2}"/>
                </a:ext>
              </a:extLst>
            </p:cNvPr>
            <p:cNvSpPr txBox="1"/>
            <p:nvPr/>
          </p:nvSpPr>
          <p:spPr>
            <a:xfrm>
              <a:off x="6235819" y="103101"/>
              <a:ext cx="576000" cy="360000"/>
            </a:xfrm>
            <a:prstGeom prst="rect">
              <a:avLst/>
            </a:prstGeom>
            <a:solidFill>
              <a:schemeClr val="accent2"/>
            </a:solidFill>
          </p:spPr>
          <p:txBody>
            <a:bodyPr wrap="none" rtlCol="0">
              <a:spAutoFit/>
            </a:bodyPr>
            <a:lstStyle/>
            <a:p>
              <a:endParaRPr kumimoji="1" lang="ja-JP" altLang="en-US" dirty="0"/>
            </a:p>
          </p:txBody>
        </p:sp>
        <p:sp>
          <p:nvSpPr>
            <p:cNvPr id="4" name="テキスト ボックス 3">
              <a:extLst>
                <a:ext uri="{FF2B5EF4-FFF2-40B4-BE49-F238E27FC236}">
                  <a16:creationId xmlns:a16="http://schemas.microsoft.com/office/drawing/2014/main" id="{A74DB8EE-236B-5C07-E267-5FADE3AEDBE8}"/>
                </a:ext>
              </a:extLst>
            </p:cNvPr>
            <p:cNvSpPr txBox="1"/>
            <p:nvPr/>
          </p:nvSpPr>
          <p:spPr>
            <a:xfrm>
              <a:off x="6163819" y="98435"/>
              <a:ext cx="720000" cy="369332"/>
            </a:xfrm>
            <a:prstGeom prst="rect">
              <a:avLst/>
            </a:prstGeom>
            <a:noFill/>
          </p:spPr>
          <p:txBody>
            <a:bodyPr wrap="square">
              <a:spAutoFit/>
            </a:bodyPr>
            <a:lstStyle/>
            <a:p>
              <a:pPr algn="ctr"/>
              <a:r>
                <a:rPr lang="ja-JP" altLang="en-US" sz="1800" dirty="0">
                  <a:solidFill>
                    <a:schemeClr val="bg1"/>
                  </a:solidFill>
                  <a:latin typeface="Meiryo UI" panose="020B0604030504040204" pitchFamily="50" charset="-128"/>
                  <a:ea typeface="Meiryo UI" panose="020B0604030504040204" pitchFamily="50" charset="-128"/>
                </a:rPr>
                <a:t>登録</a:t>
              </a:r>
              <a:endParaRPr lang="ja-JP" altLang="en-US" dirty="0"/>
            </a:p>
          </p:txBody>
        </p:sp>
      </p:grpSp>
      <p:grpSp>
        <p:nvGrpSpPr>
          <p:cNvPr id="10" name="グループ化 9">
            <a:extLst>
              <a:ext uri="{FF2B5EF4-FFF2-40B4-BE49-F238E27FC236}">
                <a16:creationId xmlns:a16="http://schemas.microsoft.com/office/drawing/2014/main" id="{701023FD-E6C9-BCA6-163D-1CE507C861EF}"/>
              </a:ext>
            </a:extLst>
          </p:cNvPr>
          <p:cNvGrpSpPr/>
          <p:nvPr/>
        </p:nvGrpSpPr>
        <p:grpSpPr>
          <a:xfrm>
            <a:off x="6162095" y="4339305"/>
            <a:ext cx="5743029" cy="921267"/>
            <a:chOff x="5979623" y="4566832"/>
            <a:chExt cx="5891998" cy="844105"/>
          </a:xfrm>
        </p:grpSpPr>
        <p:sp>
          <p:nvSpPr>
            <p:cNvPr id="12" name="吹き出し: 角を丸めた四角形 11">
              <a:extLst>
                <a:ext uri="{FF2B5EF4-FFF2-40B4-BE49-F238E27FC236}">
                  <a16:creationId xmlns:a16="http://schemas.microsoft.com/office/drawing/2014/main" id="{39293E40-A30F-9B37-A2AD-01E4E63B8133}"/>
                </a:ext>
              </a:extLst>
            </p:cNvPr>
            <p:cNvSpPr/>
            <p:nvPr/>
          </p:nvSpPr>
          <p:spPr>
            <a:xfrm>
              <a:off x="5979623" y="4566832"/>
              <a:ext cx="5859107" cy="844105"/>
            </a:xfrm>
            <a:prstGeom prst="wedgeRoundRectCallout">
              <a:avLst>
                <a:gd name="adj1" fmla="val -54462"/>
                <a:gd name="adj2" fmla="val 43415"/>
                <a:gd name="adj3"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C1EEE7C0-A2CC-DF96-88FD-77BC1A776F7B}"/>
                </a:ext>
              </a:extLst>
            </p:cNvPr>
            <p:cNvGrpSpPr/>
            <p:nvPr/>
          </p:nvGrpSpPr>
          <p:grpSpPr>
            <a:xfrm>
              <a:off x="6000804" y="4616821"/>
              <a:ext cx="5870817" cy="794116"/>
              <a:chOff x="6000804" y="4616821"/>
              <a:chExt cx="5870817" cy="794116"/>
            </a:xfrm>
          </p:grpSpPr>
          <p:sp>
            <p:nvSpPr>
              <p:cNvPr id="17" name="テキスト ボックス 16">
                <a:extLst>
                  <a:ext uri="{FF2B5EF4-FFF2-40B4-BE49-F238E27FC236}">
                    <a16:creationId xmlns:a16="http://schemas.microsoft.com/office/drawing/2014/main" id="{66E9F6FB-BC07-90C8-6160-CEF81EC76290}"/>
                  </a:ext>
                </a:extLst>
              </p:cNvPr>
              <p:cNvSpPr txBox="1"/>
              <p:nvPr/>
            </p:nvSpPr>
            <p:spPr>
              <a:xfrm>
                <a:off x="6012513" y="4616821"/>
                <a:ext cx="5859108" cy="794116"/>
              </a:xfrm>
              <a:prstGeom prst="rect">
                <a:avLst/>
              </a:prstGeom>
              <a:noFill/>
            </p:spPr>
            <p:txBody>
              <a:bodyPr wrap="square">
                <a:spAutoFit/>
              </a:bodyPr>
              <a:lstStyle/>
              <a:p>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提出フォーム一覧上はシステムの関係で、エントリー情報登録後も</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ボタンが表示されますが、</a:t>
                </a:r>
                <a:r>
                  <a:rPr lang="en-US" altLang="ja-JP" sz="1600" dirty="0">
                    <a:latin typeface="Meiryo UI" panose="020B0604030504040204" pitchFamily="50" charset="-128"/>
                    <a:ea typeface="Meiryo UI" panose="020B0604030504040204" pitchFamily="50" charset="-128"/>
                  </a:rPr>
                  <a:t>2</a:t>
                </a:r>
                <a:r>
                  <a:rPr lang="ja-JP" altLang="en-US" sz="1600" dirty="0">
                    <a:latin typeface="Meiryo UI" panose="020B0604030504040204" pitchFamily="50" charset="-128"/>
                    <a:ea typeface="Meiryo UI" panose="020B0604030504040204" pitchFamily="50" charset="-128"/>
                  </a:rPr>
                  <a:t>製品目以降も、</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エントリー数の上限までは同様のフローでエントリーいただけます。</a:t>
                </a:r>
                <a:endParaRPr lang="ja-JP" altLang="en-US" sz="1600" dirty="0"/>
              </a:p>
            </p:txBody>
          </p:sp>
          <p:grpSp>
            <p:nvGrpSpPr>
              <p:cNvPr id="21" name="グループ化 20">
                <a:extLst>
                  <a:ext uri="{FF2B5EF4-FFF2-40B4-BE49-F238E27FC236}">
                    <a16:creationId xmlns:a16="http://schemas.microsoft.com/office/drawing/2014/main" id="{07A79282-273F-D3F3-6D9B-4965B8D091D4}"/>
                  </a:ext>
                </a:extLst>
              </p:cNvPr>
              <p:cNvGrpSpPr/>
              <p:nvPr/>
            </p:nvGrpSpPr>
            <p:grpSpPr>
              <a:xfrm>
                <a:off x="6000804" y="4861713"/>
                <a:ext cx="772759" cy="323528"/>
                <a:chOff x="6094590" y="5435016"/>
                <a:chExt cx="772759" cy="323528"/>
              </a:xfrm>
            </p:grpSpPr>
            <p:sp>
              <p:nvSpPr>
                <p:cNvPr id="19" name="テキスト ボックス 18">
                  <a:extLst>
                    <a:ext uri="{FF2B5EF4-FFF2-40B4-BE49-F238E27FC236}">
                      <a16:creationId xmlns:a16="http://schemas.microsoft.com/office/drawing/2014/main" id="{8541FDC2-F386-5E10-EFCE-D132AAB2D028}"/>
                    </a:ext>
                  </a:extLst>
                </p:cNvPr>
                <p:cNvSpPr txBox="1"/>
                <p:nvPr/>
              </p:nvSpPr>
              <p:spPr>
                <a:xfrm>
                  <a:off x="6222884" y="5471737"/>
                  <a:ext cx="489519" cy="226867"/>
                </a:xfrm>
                <a:prstGeom prst="rect">
                  <a:avLst/>
                </a:prstGeom>
                <a:solidFill>
                  <a:schemeClr val="accent2"/>
                </a:solidFill>
              </p:spPr>
              <p:txBody>
                <a:bodyPr wrap="square" rtlCol="0">
                  <a:spAutoFit/>
                </a:bodyPr>
                <a:lstStyle/>
                <a:p>
                  <a:endParaRPr kumimoji="1" lang="ja-JP" altLang="en-US" dirty="0"/>
                </a:p>
              </p:txBody>
            </p:sp>
            <p:sp>
              <p:nvSpPr>
                <p:cNvPr id="20" name="テキスト ボックス 19">
                  <a:extLst>
                    <a:ext uri="{FF2B5EF4-FFF2-40B4-BE49-F238E27FC236}">
                      <a16:creationId xmlns:a16="http://schemas.microsoft.com/office/drawing/2014/main" id="{E2DD69E3-9DE8-A3A3-4373-3B2D16494781}"/>
                    </a:ext>
                  </a:extLst>
                </p:cNvPr>
                <p:cNvSpPr txBox="1"/>
                <p:nvPr/>
              </p:nvSpPr>
              <p:spPr>
                <a:xfrm>
                  <a:off x="6094590" y="5435016"/>
                  <a:ext cx="772759" cy="323528"/>
                </a:xfrm>
                <a:prstGeom prst="rect">
                  <a:avLst/>
                </a:prstGeom>
                <a:noFill/>
              </p:spPr>
              <p:txBody>
                <a:bodyPr wrap="square">
                  <a:spAutoFit/>
                </a:bodyPr>
                <a:lstStyle/>
                <a:p>
                  <a:pPr algn="ctr"/>
                  <a:r>
                    <a:rPr lang="ja-JP" altLang="en-US" sz="1600" dirty="0">
                      <a:solidFill>
                        <a:schemeClr val="bg1"/>
                      </a:solidFill>
                      <a:latin typeface="Meiryo UI" panose="020B0604030504040204" pitchFamily="50" charset="-128"/>
                      <a:ea typeface="Meiryo UI" panose="020B0604030504040204" pitchFamily="50" charset="-128"/>
                    </a:rPr>
                    <a:t>登録</a:t>
                  </a:r>
                  <a:endParaRPr lang="ja-JP" altLang="en-US" sz="1600" dirty="0"/>
                </a:p>
              </p:txBody>
            </p:sp>
          </p:grpSp>
        </p:grpSp>
      </p:grpSp>
      <p:sp>
        <p:nvSpPr>
          <p:cNvPr id="16" name="テキスト ボックス 15">
            <a:extLst>
              <a:ext uri="{FF2B5EF4-FFF2-40B4-BE49-F238E27FC236}">
                <a16:creationId xmlns:a16="http://schemas.microsoft.com/office/drawing/2014/main" id="{ECDFFC8B-6DB0-D2F3-B423-E91136330F26}"/>
              </a:ext>
            </a:extLst>
          </p:cNvPr>
          <p:cNvSpPr txBox="1"/>
          <p:nvPr/>
        </p:nvSpPr>
        <p:spPr>
          <a:xfrm>
            <a:off x="700110" y="5763957"/>
            <a:ext cx="9584675" cy="646331"/>
          </a:xfrm>
          <a:prstGeom prst="rect">
            <a:avLst/>
          </a:prstGeom>
          <a:noFill/>
          <a:ln w="19050">
            <a:solidFill>
              <a:srgbClr val="0070C0"/>
            </a:solidFill>
          </a:ln>
        </p:spPr>
        <p:txBody>
          <a:bodyPr wrap="none" rtlCol="0">
            <a:spAutoFit/>
          </a:bodyPr>
          <a:lstStyle/>
          <a:p>
            <a:r>
              <a:rPr kumimoji="1" lang="en-US" altLang="ja-JP" b="1" dirty="0">
                <a:solidFill>
                  <a:srgbClr val="FF0000"/>
                </a:solidFill>
                <a:latin typeface="Meiryo UI" panose="020B0604030504040204" pitchFamily="50" charset="-128"/>
                <a:ea typeface="Meiryo UI" panose="020B0604030504040204" pitchFamily="50" charset="-128"/>
              </a:rPr>
              <a:t>【</a:t>
            </a:r>
            <a:r>
              <a:rPr kumimoji="1" lang="ja-JP" altLang="en-US" b="1" dirty="0">
                <a:solidFill>
                  <a:srgbClr val="FF0000"/>
                </a:solidFill>
                <a:latin typeface="Meiryo UI" panose="020B0604030504040204" pitchFamily="50" charset="-128"/>
                <a:ea typeface="Meiryo UI" panose="020B0604030504040204" pitchFamily="50" charset="-128"/>
              </a:rPr>
              <a:t>重要</a:t>
            </a:r>
            <a:r>
              <a:rPr kumimoji="1" lang="en-US" altLang="ja-JP" b="1" dirty="0">
                <a:solidFill>
                  <a:srgbClr val="FF0000"/>
                </a:solidFill>
                <a:latin typeface="Meiryo UI" panose="020B0604030504040204" pitchFamily="50" charset="-128"/>
                <a:ea typeface="Meiryo UI" panose="020B0604030504040204" pitchFamily="50" charset="-128"/>
              </a:rPr>
              <a:t>】</a:t>
            </a:r>
            <a:r>
              <a:rPr kumimoji="1" lang="ja-JP" altLang="en-US" b="1" dirty="0">
                <a:solidFill>
                  <a:srgbClr val="FF0000"/>
                </a:solidFill>
                <a:latin typeface="Meiryo UI" panose="020B0604030504040204" pitchFamily="50" charset="-128"/>
                <a:ea typeface="Meiryo UI" panose="020B0604030504040204" pitchFamily="50" charset="-128"/>
              </a:rPr>
              <a:t>アワードにエントリーいただく製品・サービス情報は、必ず展示情報登録フォームにも入力の上、</a:t>
            </a:r>
            <a:endParaRPr kumimoji="1" lang="en-US" altLang="ja-JP" b="1" dirty="0">
              <a:solidFill>
                <a:srgbClr val="FF0000"/>
              </a:solidFill>
              <a:latin typeface="Meiryo UI" panose="020B0604030504040204" pitchFamily="50" charset="-128"/>
              <a:ea typeface="Meiryo UI" panose="020B0604030504040204" pitchFamily="50" charset="-128"/>
            </a:endParaRPr>
          </a:p>
          <a:p>
            <a:r>
              <a:rPr kumimoji="1" lang="ja-JP" altLang="en-US" b="1" dirty="0">
                <a:solidFill>
                  <a:srgbClr val="FF0000"/>
                </a:solidFill>
                <a:latin typeface="Meiryo UI" panose="020B0604030504040204" pitchFamily="50" charset="-128"/>
                <a:ea typeface="Meiryo UI" panose="020B0604030504040204" pitchFamily="50" charset="-128"/>
              </a:rPr>
              <a:t>「</a:t>
            </a:r>
            <a:r>
              <a:rPr kumimoji="1" lang="en-US" altLang="ja-JP" b="1" dirty="0">
                <a:solidFill>
                  <a:srgbClr val="FF0000"/>
                </a:solidFill>
                <a:latin typeface="Meiryo UI" panose="020B0604030504040204" pitchFamily="50" charset="-128"/>
                <a:ea typeface="Meiryo UI" panose="020B0604030504040204" pitchFamily="50" charset="-128"/>
              </a:rPr>
              <a:t>Award</a:t>
            </a:r>
            <a:r>
              <a:rPr kumimoji="1" lang="ja-JP" altLang="en-US" b="1" dirty="0">
                <a:solidFill>
                  <a:srgbClr val="FF0000"/>
                </a:solidFill>
                <a:latin typeface="Meiryo UI" panose="020B0604030504040204" pitchFamily="50" charset="-128"/>
                <a:ea typeface="Meiryo UI" panose="020B0604030504040204" pitchFamily="50" charset="-128"/>
              </a:rPr>
              <a:t>エントリー製品・サービス」にチェックをお願いします。</a:t>
            </a:r>
          </a:p>
        </p:txBody>
      </p:sp>
      <p:sp>
        <p:nvSpPr>
          <p:cNvPr id="18" name="正方形/長方形 17">
            <a:extLst>
              <a:ext uri="{FF2B5EF4-FFF2-40B4-BE49-F238E27FC236}">
                <a16:creationId xmlns:a16="http://schemas.microsoft.com/office/drawing/2014/main" id="{598C43B5-9103-75B8-40C0-0D01B6B6B9AE}"/>
              </a:ext>
            </a:extLst>
          </p:cNvPr>
          <p:cNvSpPr/>
          <p:nvPr/>
        </p:nvSpPr>
        <p:spPr>
          <a:xfrm>
            <a:off x="602708" y="4212203"/>
            <a:ext cx="1826455" cy="350562"/>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3" name="コネクタ: カギ線 22">
            <a:extLst>
              <a:ext uri="{FF2B5EF4-FFF2-40B4-BE49-F238E27FC236}">
                <a16:creationId xmlns:a16="http://schemas.microsoft.com/office/drawing/2014/main" id="{C2CDA2AF-1734-C624-5D11-029B1E3E843A}"/>
              </a:ext>
            </a:extLst>
          </p:cNvPr>
          <p:cNvCxnSpPr>
            <a:cxnSpLocks/>
            <a:stCxn id="16" idx="1"/>
            <a:endCxn id="18" idx="1"/>
          </p:cNvCxnSpPr>
          <p:nvPr/>
        </p:nvCxnSpPr>
        <p:spPr>
          <a:xfrm rot="10800000">
            <a:off x="602708" y="4387485"/>
            <a:ext cx="97402" cy="1699639"/>
          </a:xfrm>
          <a:prstGeom prst="bentConnector3">
            <a:avLst>
              <a:gd name="adj1" fmla="val 334697"/>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31" name="テキスト ボックス 30">
            <a:extLst>
              <a:ext uri="{FF2B5EF4-FFF2-40B4-BE49-F238E27FC236}">
                <a16:creationId xmlns:a16="http://schemas.microsoft.com/office/drawing/2014/main" id="{D6EEC513-09B2-6D18-4B4C-42E9C849CF85}"/>
              </a:ext>
            </a:extLst>
          </p:cNvPr>
          <p:cNvSpPr txBox="1"/>
          <p:nvPr/>
        </p:nvSpPr>
        <p:spPr>
          <a:xfrm>
            <a:off x="4604385" y="4672014"/>
            <a:ext cx="805543" cy="707886"/>
          </a:xfrm>
          <a:prstGeom prst="rect">
            <a:avLst/>
          </a:prstGeom>
          <a:solidFill>
            <a:schemeClr val="accent2">
              <a:lumMod val="60000"/>
              <a:lumOff val="40000"/>
            </a:schemeClr>
          </a:solidFill>
        </p:spPr>
        <p:txBody>
          <a:bodyPr wrap="square">
            <a:spAutoFit/>
          </a:bodyPr>
          <a:lstStyle/>
          <a:p>
            <a:pPr algn="ctr"/>
            <a:r>
              <a:rPr lang="ja-JP" altLang="en-US" sz="4000" b="1" dirty="0">
                <a:latin typeface="Meiryo UI" panose="020B0604030504040204" pitchFamily="50" charset="-128"/>
                <a:ea typeface="Meiryo UI" panose="020B0604030504040204" pitchFamily="50" charset="-128"/>
              </a:rPr>
              <a:t>①</a:t>
            </a:r>
            <a:endParaRPr lang="ja-JP" altLang="en-US" sz="4000" b="1" dirty="0"/>
          </a:p>
        </p:txBody>
      </p:sp>
      <p:sp>
        <p:nvSpPr>
          <p:cNvPr id="32" name="テキスト ボックス 31">
            <a:extLst>
              <a:ext uri="{FF2B5EF4-FFF2-40B4-BE49-F238E27FC236}">
                <a16:creationId xmlns:a16="http://schemas.microsoft.com/office/drawing/2014/main" id="{CA9131F2-BD1C-2804-E26C-021F967EF942}"/>
              </a:ext>
            </a:extLst>
          </p:cNvPr>
          <p:cNvSpPr txBox="1"/>
          <p:nvPr/>
        </p:nvSpPr>
        <p:spPr>
          <a:xfrm>
            <a:off x="8848562" y="3364519"/>
            <a:ext cx="805543" cy="707886"/>
          </a:xfrm>
          <a:prstGeom prst="rect">
            <a:avLst/>
          </a:prstGeom>
          <a:solidFill>
            <a:schemeClr val="accent2">
              <a:lumMod val="60000"/>
              <a:lumOff val="40000"/>
            </a:schemeClr>
          </a:solidFill>
        </p:spPr>
        <p:txBody>
          <a:bodyPr wrap="square">
            <a:spAutoFit/>
          </a:bodyPr>
          <a:lstStyle/>
          <a:p>
            <a:pPr algn="ctr"/>
            <a:r>
              <a:rPr lang="ja-JP" altLang="en-US" sz="4000" b="1" dirty="0">
                <a:latin typeface="Meiryo UI" panose="020B0604030504040204" pitchFamily="50" charset="-128"/>
                <a:ea typeface="Meiryo UI" panose="020B0604030504040204" pitchFamily="50" charset="-128"/>
              </a:rPr>
              <a:t>②</a:t>
            </a:r>
            <a:endParaRPr lang="ja-JP" altLang="en-US" sz="4000" b="1" dirty="0"/>
          </a:p>
        </p:txBody>
      </p:sp>
      <p:sp>
        <p:nvSpPr>
          <p:cNvPr id="34" name="正方形/長方形 33">
            <a:extLst>
              <a:ext uri="{FF2B5EF4-FFF2-40B4-BE49-F238E27FC236}">
                <a16:creationId xmlns:a16="http://schemas.microsoft.com/office/drawing/2014/main" id="{5D235AC2-0A8E-2DE2-F9D7-4ACFDABD4D4E}"/>
              </a:ext>
            </a:extLst>
          </p:cNvPr>
          <p:cNvSpPr/>
          <p:nvPr/>
        </p:nvSpPr>
        <p:spPr>
          <a:xfrm>
            <a:off x="602706" y="5166296"/>
            <a:ext cx="2103549" cy="35056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063185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図 13">
            <a:extLst>
              <a:ext uri="{FF2B5EF4-FFF2-40B4-BE49-F238E27FC236}">
                <a16:creationId xmlns:a16="http://schemas.microsoft.com/office/drawing/2014/main" id="{FF3255F4-B69B-DA9A-0737-335F2C99C0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7431" y="1060779"/>
            <a:ext cx="2525799" cy="4137260"/>
          </a:xfrm>
          <a:prstGeom prst="rect">
            <a:avLst/>
          </a:prstGeom>
          <a:ln w="12700">
            <a:solidFill>
              <a:srgbClr val="0F2240"/>
            </a:solidFill>
          </a:ln>
        </p:spPr>
      </p:pic>
      <p:pic>
        <p:nvPicPr>
          <p:cNvPr id="9" name="図 8">
            <a:extLst>
              <a:ext uri="{FF2B5EF4-FFF2-40B4-BE49-F238E27FC236}">
                <a16:creationId xmlns:a16="http://schemas.microsoft.com/office/drawing/2014/main" id="{F7DDB301-ED53-7152-618A-1CC86B0F5F41}"/>
              </a:ext>
            </a:extLst>
          </p:cNvPr>
          <p:cNvPicPr>
            <a:picLocks noChangeAspect="1"/>
          </p:cNvPicPr>
          <p:nvPr/>
        </p:nvPicPr>
        <p:blipFill>
          <a:blip r:embed="rId3">
            <a:extLst>
              <a:ext uri="{28A0092B-C50C-407E-A947-70E740481C1C}">
                <a14:useLocalDpi xmlns:a14="http://schemas.microsoft.com/office/drawing/2010/main" val="0"/>
              </a:ext>
            </a:extLst>
          </a:blip>
          <a:srcRect b="17217"/>
          <a:stretch>
            <a:fillRect/>
          </a:stretch>
        </p:blipFill>
        <p:spPr>
          <a:xfrm>
            <a:off x="342381" y="1054141"/>
            <a:ext cx="2501404" cy="4137260"/>
          </a:xfrm>
          <a:prstGeom prst="rect">
            <a:avLst/>
          </a:prstGeom>
          <a:ln w="12700">
            <a:solidFill>
              <a:srgbClr val="0F2240"/>
            </a:solidFill>
          </a:ln>
        </p:spPr>
      </p:pic>
      <p:sp>
        <p:nvSpPr>
          <p:cNvPr id="5" name="テキスト ボックス 4">
            <a:extLst>
              <a:ext uri="{FF2B5EF4-FFF2-40B4-BE49-F238E27FC236}">
                <a16:creationId xmlns:a16="http://schemas.microsoft.com/office/drawing/2014/main" id="{F97AFED7-D508-4334-8A1E-2F191DEC057B}"/>
              </a:ext>
            </a:extLst>
          </p:cNvPr>
          <p:cNvSpPr txBox="1"/>
          <p:nvPr/>
        </p:nvSpPr>
        <p:spPr>
          <a:xfrm>
            <a:off x="0" y="7699"/>
            <a:ext cx="6654018" cy="646331"/>
          </a:xfrm>
          <a:prstGeom prst="rect">
            <a:avLst/>
          </a:prstGeom>
          <a:noFill/>
        </p:spPr>
        <p:txBody>
          <a:bodyPr wrap="square" rtlCol="0">
            <a:spAutoFit/>
          </a:bodyPr>
          <a:lstStyle/>
          <a:p>
            <a:r>
              <a:rPr kumimoji="1" lang="ja-JP" altLang="en-US" sz="3600" b="1" baseline="30000" dirty="0">
                <a:solidFill>
                  <a:schemeClr val="bg1"/>
                </a:solidFill>
                <a:latin typeface="Meiryo UI" panose="020B0604030504040204" pitchFamily="50" charset="-128"/>
                <a:ea typeface="Meiryo UI" panose="020B0604030504040204" pitchFamily="50" charset="-128"/>
              </a:rPr>
              <a:t>　　　</a:t>
            </a:r>
            <a:r>
              <a:rPr kumimoji="1" lang="en-US" altLang="ja-JP" sz="3600" b="1" baseline="30000" dirty="0">
                <a:solidFill>
                  <a:schemeClr val="bg1"/>
                </a:solidFill>
                <a:latin typeface="Meiryo UI" panose="020B0604030504040204" pitchFamily="50" charset="-128"/>
                <a:ea typeface="Meiryo UI" panose="020B0604030504040204" pitchFamily="50" charset="-128"/>
              </a:rPr>
              <a:t>7</a:t>
            </a:r>
            <a:r>
              <a:rPr kumimoji="1" lang="ja-JP" altLang="en-US" sz="3600" b="1" baseline="30000" dirty="0">
                <a:solidFill>
                  <a:schemeClr val="bg1"/>
                </a:solidFill>
                <a:latin typeface="Meiryo UI" panose="020B0604030504040204" pitchFamily="50" charset="-128"/>
                <a:ea typeface="Meiryo UI" panose="020B0604030504040204" pitchFamily="50" charset="-128"/>
              </a:rPr>
              <a:t>．エントリー方法</a:t>
            </a:r>
            <a:r>
              <a:rPr kumimoji="1" lang="en-US" altLang="ja-JP" sz="3600" b="1" baseline="30000" dirty="0">
                <a:solidFill>
                  <a:schemeClr val="bg1"/>
                </a:solidFill>
                <a:latin typeface="Meiryo UI" panose="020B0604030504040204" pitchFamily="50" charset="-128"/>
                <a:ea typeface="Meiryo UI" panose="020B0604030504040204" pitchFamily="50" charset="-128"/>
              </a:rPr>
              <a:t>(2)</a:t>
            </a:r>
            <a:endParaRPr kumimoji="1" lang="ja-JP" altLang="en-US" sz="8000" b="1" dirty="0">
              <a:solidFill>
                <a:schemeClr val="bg1"/>
              </a:solidFill>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5AFE8F99-0A38-477B-AFE5-CB073A95B3BE}"/>
              </a:ext>
            </a:extLst>
          </p:cNvPr>
          <p:cNvSpPr txBox="1"/>
          <p:nvPr/>
        </p:nvSpPr>
        <p:spPr>
          <a:xfrm>
            <a:off x="6208913" y="711639"/>
            <a:ext cx="5377199" cy="6170920"/>
          </a:xfrm>
          <a:prstGeom prst="rect">
            <a:avLst/>
          </a:prstGeom>
          <a:noFill/>
        </p:spPr>
        <p:txBody>
          <a:bodyPr wrap="square" rtlCol="0">
            <a:spAutoFit/>
          </a:bodyPr>
          <a:lstStyle/>
          <a:p>
            <a:r>
              <a:rPr lang="en-US" altLang="ja-JP" sz="1400" b="1" dirty="0">
                <a:latin typeface="Meiryo UI" panose="020B0604030504040204" pitchFamily="50" charset="-128"/>
                <a:ea typeface="Meiryo UI" panose="020B0604030504040204" pitchFamily="50" charset="-128"/>
              </a:rPr>
              <a:t>【</a:t>
            </a:r>
            <a:r>
              <a:rPr lang="ja-JP" altLang="en-US" sz="1400" b="1" dirty="0">
                <a:latin typeface="Meiryo UI" panose="020B0604030504040204" pitchFamily="50" charset="-128"/>
                <a:ea typeface="Meiryo UI" panose="020B0604030504040204" pitchFamily="50" charset="-128"/>
              </a:rPr>
              <a:t>記入項目</a:t>
            </a:r>
            <a:r>
              <a:rPr lang="en-US" altLang="ja-JP" sz="1400" b="1" dirty="0">
                <a:latin typeface="Meiryo UI" panose="020B0604030504040204" pitchFamily="50" charset="-128"/>
                <a:ea typeface="Meiryo UI" panose="020B0604030504040204" pitchFamily="50" charset="-128"/>
              </a:rPr>
              <a:t>】</a:t>
            </a:r>
            <a:r>
              <a:rPr lang="ja-JP" altLang="en-US" sz="1400" b="1" dirty="0">
                <a:latin typeface="Meiryo UI" panose="020B0604030504040204" pitchFamily="50" charset="-128"/>
                <a:ea typeface="Meiryo UI" panose="020B0604030504040204" pitchFamily="50" charset="-128"/>
              </a:rPr>
              <a:t>　</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必須項目は必ず記入してください</a:t>
            </a:r>
            <a:endParaRPr lang="en-US" altLang="ja-JP" sz="1400" dirty="0">
              <a:latin typeface="Meiryo UI" panose="020B0604030504040204" pitchFamily="50" charset="-128"/>
              <a:ea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lang="ja-JP" altLang="en-US" sz="1400" dirty="0">
                <a:latin typeface="Meiryo UI" panose="020B0604030504040204" pitchFamily="50" charset="-128"/>
                <a:ea typeface="Meiryo UI" panose="020B0604030504040204" pitchFamily="50" charset="-128"/>
              </a:rPr>
              <a:t>製品 </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 サービス名（日、英）</a:t>
            </a:r>
            <a:r>
              <a:rPr lang="en-US" altLang="ja-JP" sz="1400" b="1" dirty="0">
                <a:solidFill>
                  <a:srgbClr val="0070C0"/>
                </a:solidFill>
                <a:latin typeface="Meiryo UI" panose="020B0604030504040204" pitchFamily="50" charset="-128"/>
                <a:ea typeface="Meiryo UI" panose="020B0604030504040204" pitchFamily="50" charset="-128"/>
              </a:rPr>
              <a:t>※</a:t>
            </a:r>
            <a:r>
              <a:rPr lang="ja-JP" altLang="en-US" sz="1400" b="1" dirty="0">
                <a:solidFill>
                  <a:srgbClr val="0070C0"/>
                </a:solidFill>
                <a:latin typeface="Meiryo UI" panose="020B0604030504040204" pitchFamily="50" charset="-128"/>
                <a:ea typeface="Meiryo UI" panose="020B0604030504040204" pitchFamily="50" charset="-128"/>
              </a:rPr>
              <a:t>そのまま公式サイトに掲載されます。</a:t>
            </a:r>
            <a:endParaRPr lang="en-US" altLang="ja-JP" sz="1400" b="1" dirty="0">
              <a:solidFill>
                <a:srgbClr val="0070C0"/>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lang="ja-JP" altLang="en-US" sz="1400" dirty="0">
                <a:latin typeface="Meiryo UI" panose="020B0604030504040204" pitchFamily="50" charset="-128"/>
                <a:ea typeface="Meiryo UI" panose="020B0604030504040204" pitchFamily="50" charset="-128"/>
              </a:rPr>
              <a:t>製品概要 </a:t>
            </a:r>
            <a:r>
              <a:rPr lang="en-US" altLang="ja-JP" sz="1400" b="1" dirty="0">
                <a:solidFill>
                  <a:srgbClr val="0070C0"/>
                </a:solidFill>
                <a:latin typeface="Meiryo UI" panose="020B0604030504040204" pitchFamily="50" charset="-128"/>
                <a:ea typeface="Meiryo UI" panose="020B0604030504040204" pitchFamily="50" charset="-128"/>
              </a:rPr>
              <a:t>※</a:t>
            </a:r>
            <a:r>
              <a:rPr lang="ja-JP" altLang="en-US" sz="1400" b="1" dirty="0">
                <a:solidFill>
                  <a:srgbClr val="0070C0"/>
                </a:solidFill>
                <a:latin typeface="Meiryo UI" panose="020B0604030504040204" pitchFamily="50" charset="-128"/>
                <a:ea typeface="Meiryo UI" panose="020B0604030504040204" pitchFamily="50" charset="-128"/>
              </a:rPr>
              <a:t>そのまま公式サイトに掲載されます。</a:t>
            </a:r>
            <a:endParaRPr lang="en-US" altLang="ja-JP" sz="140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lang="ja-JP" altLang="en-US" sz="1400" dirty="0">
                <a:latin typeface="Meiryo UI" panose="020B0604030504040204" pitchFamily="50" charset="-128"/>
                <a:ea typeface="Meiryo UI" panose="020B0604030504040204" pitchFamily="50" charset="-128"/>
              </a:rPr>
              <a:t>発売時期</a:t>
            </a:r>
            <a:endParaRPr lang="en-US" altLang="ja-JP" sz="140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lang="ja-JP" altLang="en-US" sz="1400" dirty="0">
                <a:latin typeface="Meiryo UI" panose="020B0604030504040204" pitchFamily="50" charset="-128"/>
                <a:ea typeface="Meiryo UI" panose="020B0604030504040204" pitchFamily="50" charset="-128"/>
              </a:rPr>
              <a:t>製品発表に関しての設問</a:t>
            </a:r>
            <a:endParaRPr lang="en-US" altLang="ja-JP" sz="140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lang="ja-JP" altLang="en-US" sz="1400" dirty="0">
                <a:latin typeface="Meiryo UI" panose="020B0604030504040204" pitchFamily="50" charset="-128"/>
                <a:ea typeface="Meiryo UI" panose="020B0604030504040204" pitchFamily="50" charset="-128"/>
              </a:rPr>
              <a:t>審査希望する製品 </a:t>
            </a:r>
            <a:r>
              <a:rPr lang="en-US"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サービスカテゴリー</a:t>
            </a:r>
            <a:r>
              <a:rPr lang="en-US" altLang="ja-JP" sz="1400" dirty="0">
                <a:latin typeface="Meiryo UI" panose="020B0604030504040204" pitchFamily="50" charset="-128"/>
                <a:ea typeface="Meiryo UI" panose="020B0604030504040204" pitchFamily="50" charset="-128"/>
              </a:rPr>
              <a:t>(</a:t>
            </a:r>
            <a:r>
              <a:rPr lang="ja-JP" altLang="en-US" sz="1400" dirty="0">
                <a:solidFill>
                  <a:srgbClr val="FF0000"/>
                </a:solidFill>
                <a:latin typeface="Meiryo UI" panose="020B0604030504040204" pitchFamily="50" charset="-128"/>
                <a:ea typeface="Meiryo UI" panose="020B0604030504040204" pitchFamily="50" charset="-128"/>
              </a:rPr>
              <a:t>「最もアピールしたい項目」</a:t>
            </a:r>
            <a:r>
              <a:rPr lang="en-US" altLang="ja-JP" sz="1400" dirty="0">
                <a:latin typeface="Meiryo UI" panose="020B0604030504040204" pitchFamily="50" charset="-128"/>
                <a:ea typeface="Meiryo UI" panose="020B0604030504040204" pitchFamily="50" charset="-128"/>
              </a:rPr>
              <a:t>)</a:t>
            </a:r>
          </a:p>
          <a:p>
            <a:r>
              <a:rPr lang="ja-JP" altLang="en-US" sz="1400" dirty="0">
                <a:latin typeface="Meiryo UI" panose="020B0604030504040204" pitchFamily="50" charset="-128"/>
                <a:ea typeface="Meiryo UI" panose="020B0604030504040204" pitchFamily="50" charset="-128"/>
              </a:rPr>
              <a:t>→　</a:t>
            </a:r>
            <a:r>
              <a:rPr lang="en-US" altLang="ja-JP" sz="1400" dirty="0">
                <a:latin typeface="Meiryo UI" panose="020B0604030504040204" pitchFamily="50" charset="-128"/>
                <a:ea typeface="Meiryo UI" panose="020B0604030504040204" pitchFamily="50" charset="-128"/>
                <a:hlinkClick r:id="rId4" action="ppaction://hlinksldjump"/>
              </a:rPr>
              <a:t>P.10</a:t>
            </a:r>
            <a:r>
              <a:rPr lang="ja-JP" altLang="en-US" sz="1400" dirty="0">
                <a:latin typeface="Meiryo UI" panose="020B0604030504040204" pitchFamily="50" charset="-128"/>
                <a:ea typeface="Meiryo UI" panose="020B0604030504040204" pitchFamily="50" charset="-128"/>
              </a:rPr>
              <a:t>参照</a:t>
            </a:r>
            <a:endParaRPr lang="en-US" altLang="ja-JP" sz="1400" dirty="0">
              <a:latin typeface="Meiryo UI" panose="020B0604030504040204" pitchFamily="50" charset="-128"/>
              <a:ea typeface="Meiryo UI" panose="020B0604030504040204" pitchFamily="50" charset="-128"/>
            </a:endParaRPr>
          </a:p>
          <a:p>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　審査時に審査委員会により変更させていただく場合がございます。</a:t>
            </a:r>
            <a:endParaRPr lang="en-US" altLang="ja-JP" sz="1400" dirty="0">
              <a:latin typeface="Meiryo UI" panose="020B0604030504040204" pitchFamily="50" charset="-128"/>
              <a:ea typeface="Meiryo UI" panose="020B0604030504040204" pitchFamily="50" charset="-128"/>
            </a:endParaRPr>
          </a:p>
          <a:p>
            <a:endParaRPr lang="en-US" altLang="ja-JP" sz="400" b="1" dirty="0">
              <a:solidFill>
                <a:srgbClr val="0070C0"/>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審査員向け</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詳細説明文（</a:t>
            </a:r>
            <a:r>
              <a:rPr lang="en-US" altLang="ja-JP" sz="1400" dirty="0">
                <a:latin typeface="Meiryo UI" panose="020B0604030504040204" pitchFamily="50" charset="-128"/>
                <a:ea typeface="Meiryo UI" panose="020B0604030504040204" pitchFamily="50" charset="-128"/>
              </a:rPr>
              <a:t>300</a:t>
            </a:r>
            <a:r>
              <a:rPr lang="ja-JP" altLang="en-US" sz="1400" dirty="0">
                <a:latin typeface="Meiryo UI" panose="020B0604030504040204" pitchFamily="50" charset="-128"/>
                <a:ea typeface="Meiryo UI" panose="020B0604030504040204" pitchFamily="50" charset="-128"/>
              </a:rPr>
              <a:t>文字以内）</a:t>
            </a:r>
            <a:endParaRPr lang="en-US" altLang="ja-JP" sz="140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審査員向け</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想定利用領域</a:t>
            </a:r>
            <a:endParaRPr lang="en-US" altLang="ja-JP" sz="140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審査員向け</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製品 </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 サービスの革新性（</a:t>
            </a:r>
            <a:r>
              <a:rPr lang="en-US" altLang="ja-JP" sz="1400" dirty="0">
                <a:latin typeface="Meiryo UI" panose="020B0604030504040204" pitchFamily="50" charset="-128"/>
                <a:ea typeface="Meiryo UI" panose="020B0604030504040204" pitchFamily="50" charset="-128"/>
              </a:rPr>
              <a:t>300</a:t>
            </a:r>
            <a:r>
              <a:rPr lang="ja-JP" altLang="en-US" sz="1400" dirty="0">
                <a:latin typeface="Meiryo UI" panose="020B0604030504040204" pitchFamily="50" charset="-128"/>
                <a:ea typeface="Meiryo UI" panose="020B0604030504040204" pitchFamily="50" charset="-128"/>
              </a:rPr>
              <a:t>文字以内）</a:t>
            </a:r>
            <a:endParaRPr lang="en-US" altLang="ja-JP" sz="140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審査員向け</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製品 </a:t>
            </a:r>
            <a:r>
              <a:rPr lang="en-US"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サービスの競合優位性（</a:t>
            </a:r>
            <a:r>
              <a:rPr lang="en-US" altLang="ja-JP" sz="1400" dirty="0">
                <a:latin typeface="Meiryo UI" panose="020B0604030504040204" pitchFamily="50" charset="-128"/>
                <a:ea typeface="Meiryo UI" panose="020B0604030504040204" pitchFamily="50" charset="-128"/>
              </a:rPr>
              <a:t>300</a:t>
            </a:r>
            <a:r>
              <a:rPr lang="ja-JP" altLang="en-US" sz="1400" dirty="0">
                <a:latin typeface="Meiryo UI" panose="020B0604030504040204" pitchFamily="50" charset="-128"/>
                <a:ea typeface="Meiryo UI" panose="020B0604030504040204" pitchFamily="50" charset="-128"/>
              </a:rPr>
              <a:t>文字以内）</a:t>
            </a:r>
            <a:endParaRPr lang="en-US" altLang="ja-JP" sz="140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審査員向け</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製品価格</a:t>
            </a:r>
            <a:endParaRPr lang="en-US" altLang="ja-JP" sz="140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審査員向け</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実稼働デモについての設問</a:t>
            </a:r>
            <a:endParaRPr lang="en-US" altLang="ja-JP" sz="140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審査員向け</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その他アピールポイント（</a:t>
            </a:r>
            <a:r>
              <a:rPr lang="en-US" altLang="ja-JP" sz="1400" dirty="0">
                <a:latin typeface="Meiryo UI" panose="020B0604030504040204" pitchFamily="50" charset="-128"/>
                <a:ea typeface="Meiryo UI" panose="020B0604030504040204" pitchFamily="50" charset="-128"/>
              </a:rPr>
              <a:t>300</a:t>
            </a:r>
            <a:r>
              <a:rPr lang="ja-JP" altLang="en-US" sz="1400" dirty="0">
                <a:latin typeface="Meiryo UI" panose="020B0604030504040204" pitchFamily="50" charset="-128"/>
                <a:ea typeface="Meiryo UI" panose="020B0604030504040204" pitchFamily="50" charset="-128"/>
              </a:rPr>
              <a:t>文字以内）</a:t>
            </a:r>
            <a:endParaRPr lang="en-US" altLang="ja-JP" sz="1400" dirty="0">
              <a:latin typeface="Meiryo UI" panose="020B0604030504040204" pitchFamily="50" charset="-128"/>
              <a:ea typeface="Meiryo UI" panose="020B0604030504040204" pitchFamily="50" charset="-128"/>
            </a:endParaRPr>
          </a:p>
          <a:p>
            <a:r>
              <a:rPr lang="ja-JP" altLang="en-US" sz="1400" b="1" dirty="0">
                <a:solidFill>
                  <a:srgbClr val="FF0000"/>
                </a:solidFill>
                <a:latin typeface="Meiryo UI" panose="020B0604030504040204" pitchFamily="50" charset="-128"/>
                <a:ea typeface="Meiryo UI" panose="020B0604030504040204" pitchFamily="50" charset="-128"/>
              </a:rPr>
              <a:t>→　上記</a:t>
            </a:r>
            <a:r>
              <a:rPr lang="en-US" altLang="ja-JP" sz="1400" b="1" dirty="0">
                <a:solidFill>
                  <a:srgbClr val="FF0000"/>
                </a:solidFill>
                <a:latin typeface="Meiryo UI" panose="020B0604030504040204" pitchFamily="50" charset="-128"/>
                <a:ea typeface="Meiryo UI" panose="020B0604030504040204" pitchFamily="50" charset="-128"/>
              </a:rPr>
              <a:t>7</a:t>
            </a:r>
            <a:r>
              <a:rPr lang="ja-JP" altLang="en-US" sz="1400" b="1" dirty="0">
                <a:solidFill>
                  <a:srgbClr val="FF0000"/>
                </a:solidFill>
                <a:latin typeface="Meiryo UI" panose="020B0604030504040204" pitchFamily="50" charset="-128"/>
                <a:ea typeface="Meiryo UI" panose="020B0604030504040204" pitchFamily="50" charset="-128"/>
              </a:rPr>
              <a:t>項目については、公式サイトでの露出はございません。</a:t>
            </a:r>
            <a:endParaRPr lang="en-US" altLang="ja-JP" sz="1400" b="1" dirty="0">
              <a:solidFill>
                <a:srgbClr val="FF0000"/>
              </a:solidFill>
              <a:latin typeface="Meiryo UI" panose="020B0604030504040204" pitchFamily="50" charset="-128"/>
              <a:ea typeface="Meiryo UI" panose="020B0604030504040204" pitchFamily="50" charset="-128"/>
            </a:endParaRPr>
          </a:p>
          <a:p>
            <a:endParaRPr lang="en-US" altLang="ja-JP" sz="400" b="1" dirty="0">
              <a:solidFill>
                <a:srgbClr val="FF0000"/>
              </a:solidFill>
              <a:latin typeface="Meiryo UI" panose="020B0604030504040204" pitchFamily="50" charset="-128"/>
              <a:ea typeface="Meiryo UI" panose="020B0604030504040204" pitchFamily="50" charset="-128"/>
            </a:endParaRPr>
          </a:p>
          <a:p>
            <a:r>
              <a:rPr lang="en-US" altLang="ja-JP" sz="1400" b="1" dirty="0">
                <a:solidFill>
                  <a:srgbClr val="FF0000"/>
                </a:solidFill>
                <a:latin typeface="Meiryo UI" panose="020B0604030504040204" pitchFamily="50" charset="-128"/>
                <a:ea typeface="Meiryo UI" panose="020B0604030504040204" pitchFamily="50" charset="-128"/>
              </a:rPr>
              <a:t>※</a:t>
            </a:r>
            <a:r>
              <a:rPr lang="ja-JP" altLang="en-US" sz="1400" b="1" dirty="0">
                <a:solidFill>
                  <a:srgbClr val="FF0000"/>
                </a:solidFill>
                <a:latin typeface="Meiryo UI" panose="020B0604030504040204" pitchFamily="50" charset="-128"/>
                <a:ea typeface="Meiryo UI" panose="020B0604030504040204" pitchFamily="50" charset="-128"/>
              </a:rPr>
              <a:t>本年より、審査員がより深く・正確に製品 </a:t>
            </a:r>
            <a:r>
              <a:rPr lang="en-US" altLang="ja-JP" sz="1400" b="1" dirty="0">
                <a:solidFill>
                  <a:srgbClr val="FF0000"/>
                </a:solidFill>
                <a:latin typeface="Meiryo UI" panose="020B0604030504040204" pitchFamily="50" charset="-128"/>
                <a:ea typeface="Meiryo UI" panose="020B0604030504040204" pitchFamily="50" charset="-128"/>
              </a:rPr>
              <a:t>/ </a:t>
            </a:r>
            <a:r>
              <a:rPr lang="ja-JP" altLang="en-US" sz="1400" b="1" dirty="0">
                <a:solidFill>
                  <a:srgbClr val="FF0000"/>
                </a:solidFill>
                <a:latin typeface="Meiryo UI" panose="020B0604030504040204" pitchFamily="50" charset="-128"/>
                <a:ea typeface="Meiryo UI" panose="020B0604030504040204" pitchFamily="50" charset="-128"/>
              </a:rPr>
              <a:t>サービスの魅力や革新性を理解し、より良い審査を行うため、審査員向けの設問を追加させていただいております。何卒ご理解ご協力のほど、よろしくお願いいたします。</a:t>
            </a:r>
            <a:endParaRPr lang="en-US" altLang="ja-JP" sz="1400" b="1" dirty="0">
              <a:solidFill>
                <a:srgbClr val="FF0000"/>
              </a:solidFill>
              <a:latin typeface="Meiryo UI" panose="020B0604030504040204" pitchFamily="50" charset="-128"/>
              <a:ea typeface="Meiryo UI" panose="020B0604030504040204" pitchFamily="50" charset="-128"/>
            </a:endParaRPr>
          </a:p>
          <a:p>
            <a:endParaRPr lang="en-US" altLang="ja-JP" sz="400" b="1" dirty="0">
              <a:solidFill>
                <a:srgbClr val="FF0000"/>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lang="ja-JP" altLang="en-US" sz="1400" dirty="0">
                <a:latin typeface="Meiryo UI" panose="020B0604030504040204" pitchFamily="50" charset="-128"/>
                <a:ea typeface="Meiryo UI" panose="020B0604030504040204" pitchFamily="50" charset="-128"/>
              </a:rPr>
              <a:t>製品写真・資料</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（容量制限：</a:t>
            </a:r>
            <a:r>
              <a:rPr lang="en-US" altLang="ja-JP" sz="1400" dirty="0">
                <a:latin typeface="Meiryo UI" panose="020B0604030504040204" pitchFamily="50" charset="-128"/>
                <a:ea typeface="Meiryo UI" panose="020B0604030504040204" pitchFamily="50" charset="-128"/>
              </a:rPr>
              <a:t>10MB</a:t>
            </a:r>
            <a:r>
              <a:rPr lang="ja-JP" altLang="en-US" sz="1400" dirty="0">
                <a:latin typeface="Meiryo UI" panose="020B0604030504040204" pitchFamily="50" charset="-128"/>
                <a:ea typeface="Meiryo UI" panose="020B0604030504040204" pitchFamily="50" charset="-128"/>
              </a:rPr>
              <a:t>以内、データ形式：</a:t>
            </a:r>
            <a:r>
              <a:rPr lang="en-US" altLang="ja-JP" sz="1400" dirty="0" err="1">
                <a:latin typeface="Meiryo UI" panose="020B0604030504040204" pitchFamily="50" charset="-128"/>
                <a:ea typeface="Meiryo UI" panose="020B0604030504040204" pitchFamily="50" charset="-128"/>
              </a:rPr>
              <a:t>jpeg,png,pdf</a:t>
            </a:r>
            <a:r>
              <a:rPr lang="ja-JP" altLang="en-US" sz="1400" dirty="0">
                <a:latin typeface="Meiryo UI" panose="020B0604030504040204" pitchFamily="50" charset="-128"/>
                <a:ea typeface="Meiryo UI" panose="020B0604030504040204" pitchFamily="50" charset="-128"/>
              </a:rPr>
              <a:t>）</a:t>
            </a:r>
            <a:endParaRPr lang="en-US" altLang="ja-JP" sz="1400" dirty="0">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lang="ja-JP" altLang="en-US" sz="1400" dirty="0">
                <a:latin typeface="Meiryo UI" panose="020B0604030504040204" pitchFamily="50" charset="-128"/>
                <a:ea typeface="Meiryo UI" panose="020B0604030504040204" pitchFamily="50" charset="-128"/>
              </a:rPr>
              <a:t> 製品</a:t>
            </a:r>
            <a:r>
              <a:rPr lang="en-US" altLang="ja-JP" sz="1400" dirty="0">
                <a:latin typeface="Meiryo UI" panose="020B0604030504040204" pitchFamily="50" charset="-128"/>
                <a:ea typeface="Meiryo UI" panose="020B0604030504040204" pitchFamily="50" charset="-128"/>
              </a:rPr>
              <a:t>URL</a:t>
            </a:r>
          </a:p>
          <a:p>
            <a:pPr marL="285750" indent="-285750">
              <a:buFont typeface="Arial" panose="020B0604020202020204" pitchFamily="34" charset="0"/>
              <a:buChar char="•"/>
            </a:pPr>
            <a:r>
              <a:rPr lang="ja-JP" altLang="en-US" sz="1400" dirty="0">
                <a:latin typeface="Meiryo UI" panose="020B0604030504040204" pitchFamily="50" charset="-128"/>
                <a:ea typeface="Meiryo UI" panose="020B0604030504040204" pitchFamily="50" charset="-128"/>
              </a:rPr>
              <a:t>企業ロゴ</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カオスマップ用</a:t>
            </a:r>
            <a:r>
              <a:rPr lang="en-US" altLang="ja-JP" sz="1400" dirty="0">
                <a:latin typeface="Meiryo UI" panose="020B0604030504040204" pitchFamily="50" charset="-128"/>
                <a:ea typeface="Meiryo UI" panose="020B0604030504040204" pitchFamily="50" charset="-128"/>
              </a:rPr>
              <a:t>) ※eps</a:t>
            </a:r>
            <a:r>
              <a:rPr lang="ja-JP" altLang="en-US" sz="1400" dirty="0">
                <a:latin typeface="Meiryo UI" panose="020B0604030504040204" pitchFamily="50" charset="-128"/>
                <a:ea typeface="Meiryo UI" panose="020B0604030504040204" pitchFamily="50" charset="-128"/>
              </a:rPr>
              <a:t>または</a:t>
            </a:r>
            <a:r>
              <a:rPr lang="en-US" altLang="ja-JP" sz="1400" dirty="0">
                <a:latin typeface="Meiryo UI" panose="020B0604030504040204" pitchFamily="50" charset="-128"/>
                <a:ea typeface="Meiryo UI" panose="020B0604030504040204" pitchFamily="50" charset="-128"/>
              </a:rPr>
              <a:t>ai</a:t>
            </a:r>
            <a:r>
              <a:rPr lang="ja-JP" altLang="en-US" sz="1400" dirty="0">
                <a:latin typeface="Meiryo UI" panose="020B0604030504040204" pitchFamily="50" charset="-128"/>
                <a:ea typeface="Meiryo UI" panose="020B0604030504040204" pitchFamily="50" charset="-128"/>
              </a:rPr>
              <a:t>形式</a:t>
            </a:r>
            <a:endParaRPr lang="en-US" altLang="ja-JP" sz="1400" dirty="0">
              <a:latin typeface="Meiryo UI" panose="020B0604030504040204" pitchFamily="50" charset="-128"/>
              <a:ea typeface="Meiryo UI" panose="020B0604030504040204" pitchFamily="50" charset="-128"/>
            </a:endParaRPr>
          </a:p>
          <a:p>
            <a:r>
              <a:rPr lang="en-US" altLang="ja-JP" sz="1200" dirty="0">
                <a:solidFill>
                  <a:srgbClr val="FF0000"/>
                </a:solidFill>
                <a:latin typeface="Meiryo UI" panose="020B0604030504040204" pitchFamily="50" charset="-128"/>
                <a:ea typeface="Meiryo UI" panose="020B0604030504040204" pitchFamily="50" charset="-128"/>
              </a:rPr>
              <a:t>※</a:t>
            </a:r>
            <a:r>
              <a:rPr lang="ja-JP" altLang="en-US" sz="1200" dirty="0">
                <a:solidFill>
                  <a:srgbClr val="FF0000"/>
                </a:solidFill>
                <a:latin typeface="Meiryo UI" panose="020B0604030504040204" pitchFamily="50" charset="-128"/>
                <a:ea typeface="Meiryo UI" panose="020B0604030504040204" pitchFamily="50" charset="-128"/>
              </a:rPr>
              <a:t>カオスマップ掲載は、ファイナリストに選出企業のみが対象となりますが、</a:t>
            </a:r>
            <a:endParaRPr lang="en-US" altLang="ja-JP" sz="1200" dirty="0">
              <a:solidFill>
                <a:srgbClr val="FF0000"/>
              </a:solidFill>
              <a:latin typeface="Meiryo UI" panose="020B0604030504040204" pitchFamily="50" charset="-128"/>
              <a:ea typeface="Meiryo UI" panose="020B0604030504040204" pitchFamily="50" charset="-128"/>
            </a:endParaRPr>
          </a:p>
          <a:p>
            <a:r>
              <a:rPr lang="ja-JP" altLang="en-US" sz="1200" dirty="0">
                <a:solidFill>
                  <a:srgbClr val="FF0000"/>
                </a:solidFill>
                <a:latin typeface="Meiryo UI" panose="020B0604030504040204" pitchFamily="50" charset="-128"/>
                <a:ea typeface="Meiryo UI" panose="020B0604030504040204" pitchFamily="50" charset="-128"/>
              </a:rPr>
              <a:t>　　エントリー時にロゴデータ提出のご協力をお願いします。</a:t>
            </a:r>
          </a:p>
          <a:p>
            <a:endParaRPr lang="en-US" altLang="ja-JP" sz="1400" b="1" dirty="0">
              <a:solidFill>
                <a:srgbClr val="FF0000"/>
              </a:solidFill>
              <a:latin typeface="Meiryo UI" panose="020B0604030504040204" pitchFamily="50" charset="-128"/>
              <a:ea typeface="Meiryo UI" panose="020B0604030504040204" pitchFamily="50" charset="-128"/>
            </a:endParaRPr>
          </a:p>
        </p:txBody>
      </p:sp>
      <p:sp>
        <p:nvSpPr>
          <p:cNvPr id="12" name="四角形: 角を丸くする 11">
            <a:extLst>
              <a:ext uri="{FF2B5EF4-FFF2-40B4-BE49-F238E27FC236}">
                <a16:creationId xmlns:a16="http://schemas.microsoft.com/office/drawing/2014/main" id="{E2304653-D833-433B-BCEA-C902DA7B74AA}"/>
              </a:ext>
            </a:extLst>
          </p:cNvPr>
          <p:cNvSpPr/>
          <p:nvPr/>
        </p:nvSpPr>
        <p:spPr>
          <a:xfrm>
            <a:off x="6095267" y="711639"/>
            <a:ext cx="5544000" cy="5724000"/>
          </a:xfrm>
          <a:prstGeom prst="roundRect">
            <a:avLst>
              <a:gd name="adj" fmla="val 7451"/>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D7F4431C-8BD9-4518-9A1A-74F22FCD9207}"/>
              </a:ext>
            </a:extLst>
          </p:cNvPr>
          <p:cNvSpPr/>
          <p:nvPr/>
        </p:nvSpPr>
        <p:spPr>
          <a:xfrm>
            <a:off x="1702594" y="3221645"/>
            <a:ext cx="8096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吹き出し: 角を丸めた四角形 3">
            <a:extLst>
              <a:ext uri="{FF2B5EF4-FFF2-40B4-BE49-F238E27FC236}">
                <a16:creationId xmlns:a16="http://schemas.microsoft.com/office/drawing/2014/main" id="{127FAAAB-BF44-8E63-823A-F256ED7ABD4D}"/>
              </a:ext>
            </a:extLst>
          </p:cNvPr>
          <p:cNvSpPr/>
          <p:nvPr/>
        </p:nvSpPr>
        <p:spPr>
          <a:xfrm>
            <a:off x="605888" y="5265459"/>
            <a:ext cx="4560578" cy="926019"/>
          </a:xfrm>
          <a:prstGeom prst="wedgeRoundRectCallout">
            <a:avLst>
              <a:gd name="adj1" fmla="val 72747"/>
              <a:gd name="adj2" fmla="val -39436"/>
              <a:gd name="adj3" fmla="val 16667"/>
            </a:avLst>
          </a:prstGeom>
          <a:noFill/>
          <a:ln>
            <a:solidFill>
              <a:srgbClr val="0F22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latin typeface="Meiryo UI" panose="020B0604030504040204" pitchFamily="50" charset="-128"/>
                <a:ea typeface="Meiryo UI" panose="020B0604030504040204" pitchFamily="50" charset="-128"/>
              </a:rPr>
              <a:t>複数社共同出展の場合は、</a:t>
            </a:r>
            <a:r>
              <a:rPr lang="en-US" altLang="ja-JP" sz="1400" dirty="0">
                <a:solidFill>
                  <a:schemeClr val="tx1"/>
                </a:solidFill>
                <a:latin typeface="Meiryo UI" panose="020B0604030504040204" pitchFamily="50" charset="-128"/>
                <a:ea typeface="Meiryo UI" panose="020B0604030504040204" pitchFamily="50" charset="-128"/>
              </a:rPr>
              <a:t>z</a:t>
            </a:r>
            <a:r>
              <a:rPr kumimoji="1" lang="en-US" altLang="ja-JP" sz="1400" dirty="0">
                <a:solidFill>
                  <a:schemeClr val="tx1"/>
                </a:solidFill>
                <a:latin typeface="Meiryo UI" panose="020B0604030504040204" pitchFamily="50" charset="-128"/>
                <a:ea typeface="Meiryo UI" panose="020B0604030504040204" pitchFamily="50" charset="-128"/>
              </a:rPr>
              <a:t>ip</a:t>
            </a:r>
            <a:r>
              <a:rPr kumimoji="1" lang="ja-JP" altLang="en-US" sz="1400" dirty="0">
                <a:solidFill>
                  <a:schemeClr val="tx1"/>
                </a:solidFill>
                <a:latin typeface="Meiryo UI" panose="020B0604030504040204" pitchFamily="50" charset="-128"/>
                <a:ea typeface="Meiryo UI" panose="020B0604030504040204" pitchFamily="50" charset="-128"/>
              </a:rPr>
              <a:t>ファイルにておまとめいただくか、</a:t>
            </a:r>
            <a:r>
              <a:rPr kumimoji="1" lang="en-US" altLang="ja-JP" sz="1400" dirty="0">
                <a:solidFill>
                  <a:schemeClr val="tx1"/>
                </a:solidFill>
                <a:latin typeface="Meiryo UI" panose="020B0604030504040204" pitchFamily="50" charset="-128"/>
                <a:ea typeface="Meiryo UI" panose="020B0604030504040204" pitchFamily="50" charset="-128"/>
              </a:rPr>
              <a:t>1</a:t>
            </a:r>
            <a:r>
              <a:rPr kumimoji="1" lang="ja-JP" altLang="en-US" sz="1400" dirty="0">
                <a:solidFill>
                  <a:schemeClr val="tx1"/>
                </a:solidFill>
                <a:latin typeface="Meiryo UI" panose="020B0604030504040204" pitchFamily="50" charset="-128"/>
                <a:ea typeface="Meiryo UI" panose="020B0604030504040204" pitchFamily="50" charset="-128"/>
              </a:rPr>
              <a:t>つのファイルに複数社ロゴを掲載ください。</a:t>
            </a:r>
            <a:endParaRPr kumimoji="1" lang="en-US" altLang="ja-JP" sz="1400" dirty="0">
              <a:solidFill>
                <a:schemeClr val="tx1"/>
              </a:solidFill>
              <a:latin typeface="Meiryo UI" panose="020B0604030504040204" pitchFamily="50" charset="-128"/>
              <a:ea typeface="Meiryo UI" panose="020B0604030504040204" pitchFamily="50" charset="-128"/>
            </a:endParaRPr>
          </a:p>
          <a:p>
            <a:r>
              <a:rPr kumimoji="1" lang="en-US" altLang="ja-JP" sz="1400" dirty="0">
                <a:solidFill>
                  <a:schemeClr val="tx1"/>
                </a:solidFill>
                <a:latin typeface="Meiryo UI" panose="020B0604030504040204" pitchFamily="50" charset="-128"/>
                <a:ea typeface="Meiryo UI" panose="020B0604030504040204" pitchFamily="50" charset="-128"/>
              </a:rPr>
              <a:t>※1</a:t>
            </a:r>
            <a:r>
              <a:rPr kumimoji="1" lang="ja-JP" altLang="en-US" sz="1400" dirty="0">
                <a:solidFill>
                  <a:schemeClr val="tx1"/>
                </a:solidFill>
                <a:latin typeface="Meiryo UI" panose="020B0604030504040204" pitchFamily="50" charset="-128"/>
                <a:ea typeface="Meiryo UI" panose="020B0604030504040204" pitchFamily="50" charset="-128"/>
              </a:rPr>
              <a:t>社分の枠に複数ロゴを掲載いたします。</a:t>
            </a:r>
            <a:endParaRPr kumimoji="1" lang="en-US" altLang="ja-JP" sz="1400" dirty="0">
              <a:solidFill>
                <a:schemeClr val="tx1"/>
              </a:solidFill>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5205AD18-D9F3-0E25-C6C4-BDDBD629BDCB}"/>
              </a:ext>
            </a:extLst>
          </p:cNvPr>
          <p:cNvSpPr txBox="1"/>
          <p:nvPr/>
        </p:nvSpPr>
        <p:spPr>
          <a:xfrm>
            <a:off x="423183" y="654030"/>
            <a:ext cx="5544000" cy="400110"/>
          </a:xfrm>
          <a:prstGeom prst="rect">
            <a:avLst/>
          </a:prstGeom>
          <a:noFill/>
        </p:spPr>
        <p:txBody>
          <a:bodyPr wrap="square" rtlCol="0">
            <a:spAutoFit/>
          </a:bodyPr>
          <a:lstStyle/>
          <a:p>
            <a:r>
              <a:rPr lang="ja-JP" altLang="en-US" sz="2000" dirty="0">
                <a:latin typeface="Meiryo UI" panose="020B0604030504040204" pitchFamily="50" charset="-128"/>
                <a:ea typeface="Meiryo UI" panose="020B0604030504040204" pitchFamily="50" charset="-128"/>
              </a:rPr>
              <a:t>●各入力項目に関するご案内</a:t>
            </a:r>
            <a:endParaRPr lang="en-US" altLang="ja-JP" sz="2000" dirty="0">
              <a:latin typeface="Meiryo UI" panose="020B0604030504040204" pitchFamily="50" charset="-128"/>
              <a:ea typeface="Meiryo UI" panose="020B0604030504040204" pitchFamily="50" charset="-128"/>
            </a:endParaRPr>
          </a:p>
        </p:txBody>
      </p:sp>
      <p:sp>
        <p:nvSpPr>
          <p:cNvPr id="3" name="テキスト ボックス 2">
            <a:extLst>
              <a:ext uri="{FF2B5EF4-FFF2-40B4-BE49-F238E27FC236}">
                <a16:creationId xmlns:a16="http://schemas.microsoft.com/office/drawing/2014/main" id="{3A546772-17BF-4B73-9EE8-9EABC0705786}"/>
              </a:ext>
            </a:extLst>
          </p:cNvPr>
          <p:cNvSpPr txBox="1"/>
          <p:nvPr/>
        </p:nvSpPr>
        <p:spPr>
          <a:xfrm>
            <a:off x="3675304" y="6199361"/>
            <a:ext cx="2718379" cy="253916"/>
          </a:xfrm>
          <a:prstGeom prst="rect">
            <a:avLst/>
          </a:prstGeom>
          <a:noFill/>
        </p:spPr>
        <p:txBody>
          <a:bodyPr wrap="square" rtlCol="0">
            <a:spAutoFit/>
          </a:bodyPr>
          <a:lstStyle/>
          <a:p>
            <a:r>
              <a:rPr lang="en-US" altLang="ja-JP" sz="1050" dirty="0">
                <a:latin typeface="Meiryo UI" panose="020B0604030504040204" pitchFamily="50" charset="-128"/>
                <a:ea typeface="Meiryo UI" panose="020B0604030504040204" pitchFamily="50" charset="-128"/>
              </a:rPr>
              <a:t>※</a:t>
            </a:r>
            <a:r>
              <a:rPr lang="ja-JP" altLang="en-US" sz="1050" dirty="0">
                <a:latin typeface="Meiryo UI" panose="020B0604030504040204" pitchFamily="50" charset="-128"/>
                <a:ea typeface="Meiryo UI" panose="020B0604030504040204" pitchFamily="50" charset="-128"/>
              </a:rPr>
              <a:t>エントリーフォームはイメージです</a:t>
            </a:r>
            <a:endParaRPr lang="en-US" altLang="ja-JP" sz="1050" dirty="0">
              <a:latin typeface="Meiryo UI" panose="020B0604030504040204" pitchFamily="50" charset="-128"/>
              <a:ea typeface="Meiryo UI" panose="020B0604030504040204" pitchFamily="50" charset="-128"/>
            </a:endParaRPr>
          </a:p>
        </p:txBody>
      </p:sp>
      <p:sp>
        <p:nvSpPr>
          <p:cNvPr id="16" name="四角形: 角を丸くする 15">
            <a:extLst>
              <a:ext uri="{FF2B5EF4-FFF2-40B4-BE49-F238E27FC236}">
                <a16:creationId xmlns:a16="http://schemas.microsoft.com/office/drawing/2014/main" id="{6C1EA01F-D7FC-428D-0AE0-4EF5B72959B7}"/>
              </a:ext>
            </a:extLst>
          </p:cNvPr>
          <p:cNvSpPr/>
          <p:nvPr/>
        </p:nvSpPr>
        <p:spPr>
          <a:xfrm>
            <a:off x="605888" y="3406243"/>
            <a:ext cx="1730078" cy="1646279"/>
          </a:xfrm>
          <a:prstGeom prst="roundRect">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rgbClr val="FF0000"/>
                </a:solidFill>
                <a:latin typeface="Meiryo UI" panose="020B0604030504040204" pitchFamily="50" charset="-128"/>
                <a:ea typeface="Meiryo UI" panose="020B0604030504040204" pitchFamily="50" charset="-128"/>
              </a:rPr>
              <a:t>★</a:t>
            </a:r>
            <a:r>
              <a:rPr lang="ja-JP" altLang="en-US" b="1" dirty="0">
                <a:solidFill>
                  <a:srgbClr val="FF0000"/>
                </a:solidFill>
                <a:latin typeface="Meiryo UI" panose="020B0604030504040204" pitchFamily="50" charset="-128"/>
                <a:ea typeface="Meiryo UI" panose="020B0604030504040204" pitchFamily="50" charset="-128"/>
              </a:rPr>
              <a:t>カテゴリー</a:t>
            </a:r>
            <a:endParaRPr kumimoji="1" lang="en-US" altLang="ja-JP" b="1" dirty="0">
              <a:solidFill>
                <a:srgbClr val="FF0000"/>
              </a:solidFill>
              <a:latin typeface="Meiryo UI" panose="020B0604030504040204" pitchFamily="50" charset="-128"/>
              <a:ea typeface="Meiryo UI" panose="020B0604030504040204" pitchFamily="50" charset="-128"/>
            </a:endParaRPr>
          </a:p>
          <a:p>
            <a:pPr algn="ctr"/>
            <a:endParaRPr kumimoji="1" lang="en-US" altLang="ja-JP" dirty="0">
              <a:solidFill>
                <a:srgbClr val="FF0000"/>
              </a:solidFill>
              <a:latin typeface="Meiryo UI" panose="020B0604030504040204" pitchFamily="50" charset="-128"/>
              <a:ea typeface="Meiryo UI" panose="020B0604030504040204" pitchFamily="50" charset="-128"/>
            </a:endParaRPr>
          </a:p>
          <a:p>
            <a:pPr algn="ctr"/>
            <a:r>
              <a:rPr kumimoji="1" lang="ja-JP" altLang="en-US" sz="1600" dirty="0">
                <a:solidFill>
                  <a:srgbClr val="FF0000"/>
                </a:solidFill>
                <a:latin typeface="Meiryo UI" panose="020B0604030504040204" pitchFamily="50" charset="-128"/>
                <a:ea typeface="Meiryo UI" panose="020B0604030504040204" pitchFamily="50" charset="-128"/>
              </a:rPr>
              <a:t>　</a:t>
            </a:r>
            <a:r>
              <a:rPr kumimoji="1" lang="ja-JP" altLang="en-US" sz="1400" dirty="0">
                <a:solidFill>
                  <a:srgbClr val="FF0000"/>
                </a:solidFill>
                <a:latin typeface="Meiryo UI" panose="020B0604030504040204" pitchFamily="50" charset="-128"/>
                <a:ea typeface="Meiryo UI" panose="020B0604030504040204" pitchFamily="50" charset="-128"/>
              </a:rPr>
              <a:t>「最もアピールしたい」項目を２つまで選択してください。</a:t>
            </a:r>
            <a:endParaRPr kumimoji="1" lang="en-US" altLang="ja-JP" sz="1600" dirty="0">
              <a:solidFill>
                <a:srgbClr val="FF0000"/>
              </a:solidFill>
              <a:latin typeface="Meiryo UI" panose="020B0604030504040204" pitchFamily="50" charset="-128"/>
              <a:ea typeface="Meiryo UI" panose="020B0604030504040204" pitchFamily="50" charset="-128"/>
            </a:endParaRPr>
          </a:p>
        </p:txBody>
      </p:sp>
      <p:sp>
        <p:nvSpPr>
          <p:cNvPr id="6" name="楕円 5">
            <a:extLst>
              <a:ext uri="{FF2B5EF4-FFF2-40B4-BE49-F238E27FC236}">
                <a16:creationId xmlns:a16="http://schemas.microsoft.com/office/drawing/2014/main" id="{9ECA7F25-7CE3-E154-95A1-0BE211FDF0A7}"/>
              </a:ext>
            </a:extLst>
          </p:cNvPr>
          <p:cNvSpPr/>
          <p:nvPr/>
        </p:nvSpPr>
        <p:spPr>
          <a:xfrm>
            <a:off x="2904276" y="1121560"/>
            <a:ext cx="914400" cy="3094231"/>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直線矢印コネクタ 9">
            <a:extLst>
              <a:ext uri="{FF2B5EF4-FFF2-40B4-BE49-F238E27FC236}">
                <a16:creationId xmlns:a16="http://schemas.microsoft.com/office/drawing/2014/main" id="{6FC90BE8-EDA3-EBC8-46C2-582DF44F1105}"/>
              </a:ext>
            </a:extLst>
          </p:cNvPr>
          <p:cNvCxnSpPr>
            <a:cxnSpLocks/>
          </p:cNvCxnSpPr>
          <p:nvPr/>
        </p:nvCxnSpPr>
        <p:spPr>
          <a:xfrm>
            <a:off x="3879167" y="2769440"/>
            <a:ext cx="2088016" cy="25515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96108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F97AFED7-D508-4334-8A1E-2F191DEC057B}"/>
              </a:ext>
            </a:extLst>
          </p:cNvPr>
          <p:cNvSpPr txBox="1"/>
          <p:nvPr/>
        </p:nvSpPr>
        <p:spPr>
          <a:xfrm>
            <a:off x="0" y="0"/>
            <a:ext cx="10080000" cy="646331"/>
          </a:xfrm>
          <a:prstGeom prst="rect">
            <a:avLst/>
          </a:prstGeom>
          <a:noFill/>
        </p:spPr>
        <p:txBody>
          <a:bodyPr wrap="square" rtlCol="0">
            <a:spAutoFit/>
          </a:bodyPr>
          <a:lstStyle/>
          <a:p>
            <a:pPr algn="just"/>
            <a:r>
              <a:rPr lang="ja-JP" altLang="en-US" sz="3600" b="1" baseline="30000" dirty="0">
                <a:solidFill>
                  <a:schemeClr val="bg1"/>
                </a:solidFill>
                <a:latin typeface="Meiryo UI" panose="020B0604030504040204" pitchFamily="50" charset="-128"/>
                <a:ea typeface="Meiryo UI" panose="020B0604030504040204" pitchFamily="50" charset="-128"/>
              </a:rPr>
              <a:t>　　　</a:t>
            </a:r>
            <a:r>
              <a:rPr lang="en-US" altLang="ja-JP" sz="3600" b="1" baseline="30000" dirty="0">
                <a:solidFill>
                  <a:schemeClr val="bg1"/>
                </a:solidFill>
                <a:latin typeface="Meiryo UI" panose="020B0604030504040204" pitchFamily="50" charset="-128"/>
                <a:ea typeface="Meiryo UI" panose="020B0604030504040204" pitchFamily="50" charset="-128"/>
              </a:rPr>
              <a:t>8</a:t>
            </a:r>
            <a:r>
              <a:rPr lang="ja-JP" altLang="en-US" sz="3600" b="1" baseline="30000" dirty="0">
                <a:solidFill>
                  <a:schemeClr val="bg1"/>
                </a:solidFill>
                <a:latin typeface="Meiryo UI" panose="020B0604030504040204" pitchFamily="50" charset="-128"/>
                <a:ea typeface="Meiryo UI" panose="020B0604030504040204" pitchFamily="50" charset="-128"/>
              </a:rPr>
              <a:t>．その他の部門審査について</a:t>
            </a:r>
            <a:endParaRPr kumimoji="1" lang="ja-JP" altLang="en-US" sz="3200" b="1" dirty="0">
              <a:solidFill>
                <a:schemeClr val="bg1"/>
              </a:solidFill>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FEB4CAA6-034F-4FF6-B24A-AA574F25B9A0}"/>
              </a:ext>
            </a:extLst>
          </p:cNvPr>
          <p:cNvSpPr txBox="1"/>
          <p:nvPr/>
        </p:nvSpPr>
        <p:spPr>
          <a:xfrm>
            <a:off x="601763" y="3760300"/>
            <a:ext cx="8498693" cy="2769989"/>
          </a:xfrm>
          <a:prstGeom prst="rect">
            <a:avLst/>
          </a:prstGeom>
          <a:noFill/>
        </p:spPr>
        <p:txBody>
          <a:bodyPr wrap="square" rtlCol="0">
            <a:spAutoFit/>
          </a:bodyPr>
          <a:lstStyle/>
          <a:p>
            <a:r>
              <a:rPr lang="en-US" altLang="ja-JP" sz="1600" dirty="0">
                <a:latin typeface="Meiryo UI" panose="020B0604030504040204" pitchFamily="50" charset="-128"/>
                <a:ea typeface="Meiryo UI" panose="020B0604030504040204" pitchFamily="50" charset="-128"/>
              </a:rPr>
              <a:t>People‘s Choice </a:t>
            </a:r>
            <a:r>
              <a:rPr lang="ja-JP" altLang="en-US" sz="1600" dirty="0">
                <a:latin typeface="Meiryo UI" panose="020B0604030504040204" pitchFamily="50" charset="-128"/>
                <a:ea typeface="Meiryo UI" panose="020B0604030504040204" pitchFamily="50" charset="-128"/>
              </a:rPr>
              <a:t>は、</a:t>
            </a:r>
            <a:r>
              <a:rPr lang="en-US" altLang="ja-JP" sz="1600" dirty="0">
                <a:latin typeface="Meiryo UI" panose="020B0604030504040204" pitchFamily="50" charset="-128"/>
                <a:ea typeface="Meiryo UI" panose="020B0604030504040204" pitchFamily="50" charset="-128"/>
              </a:rPr>
              <a:t>2026</a:t>
            </a:r>
            <a:r>
              <a:rPr lang="ja-JP" altLang="en-US" sz="1600" dirty="0">
                <a:latin typeface="Meiryo UI" panose="020B0604030504040204" pitchFamily="50" charset="-128"/>
                <a:ea typeface="Meiryo UI" panose="020B0604030504040204" pitchFamily="50" charset="-128"/>
              </a:rPr>
              <a:t>年</a:t>
            </a:r>
            <a:r>
              <a:rPr lang="en-US" altLang="ja-JP" sz="1600" dirty="0">
                <a:latin typeface="Meiryo UI" panose="020B0604030504040204" pitchFamily="50" charset="-128"/>
                <a:ea typeface="Meiryo UI" panose="020B0604030504040204" pitchFamily="50" charset="-128"/>
              </a:rPr>
              <a:t>4</a:t>
            </a:r>
            <a:r>
              <a:rPr lang="ja-JP" altLang="en-US" sz="1600" dirty="0">
                <a:latin typeface="Meiryo UI" panose="020B0604030504040204" pitchFamily="50" charset="-128"/>
                <a:ea typeface="Meiryo UI" panose="020B0604030504040204" pitchFamily="50" charset="-128"/>
              </a:rPr>
              <a:t>月</a:t>
            </a:r>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日</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水</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a:t>
            </a:r>
            <a:r>
              <a:rPr lang="en-US" altLang="ja-JP" sz="1600" dirty="0">
                <a:latin typeface="Meiryo UI" panose="020B0604030504040204" pitchFamily="50" charset="-128"/>
                <a:ea typeface="Meiryo UI" panose="020B0604030504040204" pitchFamily="50" charset="-128"/>
              </a:rPr>
              <a:t>6</a:t>
            </a:r>
            <a:r>
              <a:rPr lang="ja-JP" altLang="en-US" sz="1600" dirty="0">
                <a:latin typeface="Meiryo UI" panose="020B0604030504040204" pitchFamily="50" charset="-128"/>
                <a:ea typeface="Meiryo UI" panose="020B0604030504040204" pitchFamily="50" charset="-128"/>
              </a:rPr>
              <a:t>月</a:t>
            </a:r>
            <a:r>
              <a:rPr lang="en-US" altLang="ja-JP" sz="1600" dirty="0">
                <a:latin typeface="Meiryo UI" panose="020B0604030504040204" pitchFamily="50" charset="-128"/>
                <a:ea typeface="Meiryo UI" panose="020B0604030504040204" pitchFamily="50" charset="-128"/>
              </a:rPr>
              <a:t>12</a:t>
            </a:r>
            <a:r>
              <a:rPr lang="ja-JP" altLang="en-US" sz="1600" dirty="0">
                <a:latin typeface="Meiryo UI" panose="020B0604030504040204" pitchFamily="50" charset="-128"/>
                <a:ea typeface="Meiryo UI" panose="020B0604030504040204" pitchFamily="50" charset="-128"/>
              </a:rPr>
              <a:t>日</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金</a:t>
            </a:r>
            <a:r>
              <a:rPr lang="en-US" altLang="ja-JP" sz="1600" dirty="0">
                <a:latin typeface="Meiryo UI" panose="020B0604030504040204" pitchFamily="50" charset="-128"/>
                <a:ea typeface="Meiryo UI" panose="020B0604030504040204" pitchFamily="50" charset="-128"/>
              </a:rPr>
              <a:t>)17:00</a:t>
            </a:r>
            <a:r>
              <a:rPr lang="ja-JP" altLang="en-US" sz="1600" dirty="0">
                <a:latin typeface="Meiryo UI" panose="020B0604030504040204" pitchFamily="50" charset="-128"/>
                <a:ea typeface="Meiryo UI" panose="020B0604030504040204" pitchFamily="50" charset="-128"/>
              </a:rPr>
              <a:t>までの</a:t>
            </a:r>
            <a:r>
              <a:rPr lang="en-US" altLang="ja-JP" sz="1600" dirty="0">
                <a:latin typeface="Meiryo UI" panose="020B0604030504040204" pitchFamily="50" charset="-128"/>
                <a:ea typeface="Meiryo UI" panose="020B0604030504040204" pitchFamily="50" charset="-128"/>
              </a:rPr>
              <a:t>X</a:t>
            </a:r>
            <a:r>
              <a:rPr lang="ja-JP" altLang="en-US" sz="1600" dirty="0">
                <a:latin typeface="Meiryo UI" panose="020B0604030504040204" pitchFamily="50" charset="-128"/>
                <a:ea typeface="Meiryo UI" panose="020B0604030504040204" pitchFamily="50" charset="-128"/>
              </a:rPr>
              <a:t>による</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言及数（リポスト含む）を集計し、「もっとも話題に上がった参加企業」を選出する部門です。（ </a:t>
            </a:r>
            <a:r>
              <a:rPr lang="en-US" altLang="ja-JP" sz="1600" b="1" dirty="0">
                <a:solidFill>
                  <a:srgbClr val="FF0000"/>
                </a:solidFill>
                <a:latin typeface="Meiryo UI" panose="020B0604030504040204" pitchFamily="50" charset="-128"/>
                <a:ea typeface="Meiryo UI" panose="020B0604030504040204" pitchFamily="50" charset="-128"/>
              </a:rPr>
              <a:t>#interop26</a:t>
            </a:r>
            <a:r>
              <a:rPr lang="ja-JP" altLang="en-US" sz="1600" b="1" dirty="0">
                <a:solidFill>
                  <a:srgbClr val="FF0000"/>
                </a:solidFill>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a:t>
            </a:r>
            <a:endParaRPr lang="en-US" altLang="ja-JP" sz="1600" dirty="0">
              <a:latin typeface="Meiryo UI" panose="020B0604030504040204" pitchFamily="50" charset="-128"/>
              <a:ea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・ハッシュタグ（ </a:t>
            </a:r>
            <a:r>
              <a:rPr lang="en-US" altLang="ja-JP" sz="1400" b="1" dirty="0">
                <a:solidFill>
                  <a:srgbClr val="FF0000"/>
                </a:solidFill>
                <a:latin typeface="Meiryo UI" panose="020B0604030504040204" pitchFamily="50" charset="-128"/>
                <a:ea typeface="Meiryo UI" panose="020B0604030504040204" pitchFamily="50" charset="-128"/>
              </a:rPr>
              <a:t>#interop26</a:t>
            </a:r>
            <a:r>
              <a:rPr lang="ja-JP" altLang="en-US" sz="1400" b="1" dirty="0">
                <a:solidFill>
                  <a:srgbClr val="FF0000"/>
                </a:solidFill>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）＋社名、で検索し集計させていただきます。</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・参加企業様自身の公式アカウントや関係者からの言及も、　「企画に積極的にご参加いただいた」ということで</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集計の対象とさせていただきます。</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・受賞企業は</a:t>
            </a:r>
            <a:r>
              <a:rPr lang="en-US" altLang="ja-JP" sz="1400" dirty="0">
                <a:latin typeface="Meiryo UI" panose="020B0604030504040204" pitchFamily="50" charset="-128"/>
                <a:ea typeface="Meiryo UI" panose="020B0604030504040204" pitchFamily="50" charset="-128"/>
              </a:rPr>
              <a:t>Best</a:t>
            </a:r>
            <a:r>
              <a:rPr lang="ja-JP" altLang="en-US" sz="1400" dirty="0">
                <a:latin typeface="Meiryo UI" panose="020B0604030504040204" pitchFamily="50" charset="-128"/>
                <a:ea typeface="Meiryo UI" panose="020B0604030504040204" pitchFamily="50" charset="-128"/>
              </a:rPr>
              <a:t> </a:t>
            </a:r>
            <a:r>
              <a:rPr lang="en-US" altLang="ja-JP" sz="1400" dirty="0">
                <a:latin typeface="Meiryo UI" panose="020B0604030504040204" pitchFamily="50" charset="-128"/>
                <a:ea typeface="Meiryo UI" panose="020B0604030504040204" pitchFamily="50" charset="-128"/>
              </a:rPr>
              <a:t>of</a:t>
            </a:r>
            <a:r>
              <a:rPr lang="ja-JP" altLang="en-US" sz="1400" dirty="0">
                <a:latin typeface="Meiryo UI" panose="020B0604030504040204" pitchFamily="50" charset="-128"/>
                <a:ea typeface="Meiryo UI" panose="020B0604030504040204" pitchFamily="50" charset="-128"/>
              </a:rPr>
              <a:t> </a:t>
            </a:r>
            <a:r>
              <a:rPr lang="en-US" altLang="ja-JP" sz="1400" dirty="0">
                <a:latin typeface="Meiryo UI" panose="020B0604030504040204" pitchFamily="50" charset="-128"/>
                <a:ea typeface="Meiryo UI" panose="020B0604030504040204" pitchFamily="50" charset="-128"/>
              </a:rPr>
              <a:t>Show</a:t>
            </a:r>
            <a:r>
              <a:rPr lang="ja-JP" altLang="en-US" sz="1400" dirty="0">
                <a:latin typeface="Meiryo UI" panose="020B0604030504040204" pitchFamily="50" charset="-128"/>
                <a:ea typeface="Meiryo UI" panose="020B0604030504040204" pitchFamily="50" charset="-128"/>
              </a:rPr>
              <a:t> </a:t>
            </a:r>
            <a:r>
              <a:rPr lang="en-US" altLang="ja-JP" sz="1400" dirty="0">
                <a:latin typeface="Meiryo UI" panose="020B0604030504040204" pitchFamily="50" charset="-128"/>
                <a:ea typeface="Meiryo UI" panose="020B0604030504040204" pitchFamily="50" charset="-128"/>
              </a:rPr>
              <a:t>Award</a:t>
            </a:r>
            <a:r>
              <a:rPr lang="ja-JP" altLang="en-US" sz="1400" dirty="0">
                <a:latin typeface="Meiryo UI" panose="020B0604030504040204" pitchFamily="50" charset="-128"/>
                <a:ea typeface="Meiryo UI" panose="020B0604030504040204" pitchFamily="50" charset="-128"/>
              </a:rPr>
              <a:t>の「</a:t>
            </a:r>
            <a:r>
              <a:rPr lang="en-US" altLang="ja-JP" sz="1400" dirty="0">
                <a:latin typeface="Meiryo UI" panose="020B0604030504040204" pitchFamily="50" charset="-128"/>
                <a:ea typeface="Meiryo UI" panose="020B0604030504040204" pitchFamily="50" charset="-128"/>
              </a:rPr>
              <a:t>People’s Choice</a:t>
            </a:r>
            <a:r>
              <a:rPr lang="ja-JP" altLang="en-US" sz="1400" dirty="0">
                <a:latin typeface="Meiryo UI" panose="020B0604030504040204" pitchFamily="50" charset="-128"/>
                <a:ea typeface="Meiryo UI" panose="020B0604030504040204" pitchFamily="50" charset="-128"/>
              </a:rPr>
              <a:t>部門」として、公式サイト内で公開いたします。</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（受賞企業へは事前に弊社営業担当よりお知らせいたします）</a:t>
            </a:r>
            <a:endParaRPr lang="en-US" altLang="ja-JP" sz="1400" dirty="0">
              <a:latin typeface="Meiryo UI" panose="020B0604030504040204" pitchFamily="50" charset="-128"/>
              <a:ea typeface="Meiryo UI" panose="020B0604030504040204" pitchFamily="50" charset="-128"/>
            </a:endParaRPr>
          </a:p>
          <a:p>
            <a:r>
              <a:rPr lang="en-US" altLang="ja-JP" sz="1400" dirty="0">
                <a:latin typeface="Meiryo UI" panose="020B0604030504040204" pitchFamily="50" charset="-128"/>
                <a:ea typeface="Meiryo UI" panose="020B0604030504040204" pitchFamily="50" charset="-128"/>
              </a:rPr>
              <a:t>※2025</a:t>
            </a:r>
            <a:r>
              <a:rPr lang="ja-JP" altLang="en-US" sz="1400" dirty="0">
                <a:latin typeface="Meiryo UI" panose="020B0604030504040204" pitchFamily="50" charset="-128"/>
                <a:ea typeface="Meiryo UI" panose="020B0604030504040204" pitchFamily="50" charset="-128"/>
              </a:rPr>
              <a:t>年度参考</a:t>
            </a:r>
            <a:r>
              <a:rPr lang="en-US" altLang="ja-JP" sz="1400" dirty="0">
                <a:latin typeface="Meiryo UI" panose="020B0604030504040204" pitchFamily="50" charset="-128"/>
                <a:ea typeface="Meiryo UI" panose="020B0604030504040204" pitchFamily="50" charset="-128"/>
              </a:rPr>
              <a:t>URL</a:t>
            </a:r>
            <a:r>
              <a:rPr lang="ja-JP" altLang="en-US" sz="1400" dirty="0">
                <a:latin typeface="Meiryo UI" panose="020B0604030504040204" pitchFamily="50" charset="-128"/>
                <a:ea typeface="Meiryo UI" panose="020B0604030504040204" pitchFamily="50" charset="-128"/>
              </a:rPr>
              <a:t>→ </a:t>
            </a:r>
            <a:r>
              <a:rPr lang="en-US" altLang="ja-JP" sz="1400" dirty="0">
                <a:latin typeface="Meiryo UI" panose="020B0604030504040204" pitchFamily="50" charset="-128"/>
                <a:ea typeface="Meiryo UI" panose="020B0604030504040204" pitchFamily="50" charset="-128"/>
                <a:hlinkClick r:id="rId2"/>
              </a:rPr>
              <a:t>https://f2ff.jp/2025/interop/award/winner/</a:t>
            </a:r>
            <a:endParaRPr lang="en-US" altLang="ja-JP" sz="1400" dirty="0">
              <a:latin typeface="Meiryo UI" panose="020B0604030504040204" pitchFamily="50" charset="-128"/>
              <a:ea typeface="Meiryo UI" panose="020B0604030504040204" pitchFamily="50" charset="-128"/>
            </a:endParaRPr>
          </a:p>
          <a:p>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すべてのイベントの出展企業様が対象となります。</a:t>
            </a:r>
            <a:endParaRPr lang="en-US" altLang="ja-JP" sz="1400" dirty="0">
              <a:latin typeface="Meiryo UI" panose="020B0604030504040204" pitchFamily="50" charset="-128"/>
              <a:ea typeface="Meiryo UI" panose="020B0604030504040204" pitchFamily="50" charset="-128"/>
            </a:endParaRPr>
          </a:p>
          <a:p>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集計期間は変更になる場合があります。</a:t>
            </a:r>
          </a:p>
        </p:txBody>
      </p:sp>
      <p:sp>
        <p:nvSpPr>
          <p:cNvPr id="10" name="テキスト ボックス 9">
            <a:extLst>
              <a:ext uri="{FF2B5EF4-FFF2-40B4-BE49-F238E27FC236}">
                <a16:creationId xmlns:a16="http://schemas.microsoft.com/office/drawing/2014/main" id="{C2FD3510-CFA3-433D-8A0B-F123FF3CD227}"/>
              </a:ext>
            </a:extLst>
          </p:cNvPr>
          <p:cNvSpPr txBox="1"/>
          <p:nvPr/>
        </p:nvSpPr>
        <p:spPr>
          <a:xfrm>
            <a:off x="479839" y="3304121"/>
            <a:ext cx="5616161" cy="646331"/>
          </a:xfrm>
          <a:prstGeom prst="rect">
            <a:avLst/>
          </a:prstGeom>
          <a:noFill/>
        </p:spPr>
        <p:txBody>
          <a:bodyPr wrap="square" rtlCol="0">
            <a:spAutoFit/>
          </a:bodyPr>
          <a:lstStyle/>
          <a:p>
            <a:r>
              <a:rPr lang="ja-JP" altLang="en-US" sz="3600" b="1" baseline="30000" dirty="0">
                <a:latin typeface="Meiryo UI" panose="020B0604030504040204" pitchFamily="50" charset="-128"/>
                <a:ea typeface="Meiryo UI" panose="020B0604030504040204" pitchFamily="50" charset="-128"/>
              </a:rPr>
              <a:t>●</a:t>
            </a:r>
            <a:r>
              <a:rPr lang="en-US" altLang="ja-JP" sz="3600" b="1" baseline="30000" dirty="0">
                <a:latin typeface="Meiryo UI" panose="020B0604030504040204" pitchFamily="50" charset="-128"/>
                <a:ea typeface="Meiryo UI" panose="020B0604030504040204" pitchFamily="50" charset="-128"/>
              </a:rPr>
              <a:t>People‘s Choice</a:t>
            </a:r>
            <a:r>
              <a:rPr lang="ja-JP" altLang="en-US" sz="3600" b="1" baseline="30000" dirty="0">
                <a:latin typeface="Meiryo UI" panose="020B0604030504040204" pitchFamily="50" charset="-128"/>
                <a:ea typeface="Meiryo UI" panose="020B0604030504040204" pitchFamily="50" charset="-128"/>
              </a:rPr>
              <a:t>について</a:t>
            </a:r>
            <a:endParaRPr kumimoji="1" lang="ja-JP" altLang="en-US" sz="8000" b="1" dirty="0">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25E7E552-E4E6-44C6-86BA-0F42DE495591}"/>
              </a:ext>
            </a:extLst>
          </p:cNvPr>
          <p:cNvSpPr txBox="1"/>
          <p:nvPr/>
        </p:nvSpPr>
        <p:spPr>
          <a:xfrm>
            <a:off x="479839" y="852751"/>
            <a:ext cx="7444962" cy="646331"/>
          </a:xfrm>
          <a:prstGeom prst="rect">
            <a:avLst/>
          </a:prstGeom>
          <a:noFill/>
        </p:spPr>
        <p:txBody>
          <a:bodyPr wrap="square" rtlCol="0">
            <a:spAutoFit/>
          </a:bodyPr>
          <a:lstStyle/>
          <a:p>
            <a:r>
              <a:rPr lang="ja-JP" altLang="en-US" sz="3600" b="1" baseline="30000" dirty="0">
                <a:latin typeface="Meiryo UI" panose="020B0604030504040204" pitchFamily="50" charset="-128"/>
                <a:ea typeface="Meiryo UI" panose="020B0604030504040204" pitchFamily="50" charset="-128"/>
              </a:rPr>
              <a:t>●「</a:t>
            </a:r>
            <a:r>
              <a:rPr lang="en-US" altLang="ja-JP" sz="3600" b="1" baseline="30000" dirty="0">
                <a:latin typeface="Meiryo UI" panose="020B0604030504040204" pitchFamily="50" charset="-128"/>
                <a:ea typeface="Meiryo UI" panose="020B0604030504040204" pitchFamily="50" charset="-128"/>
              </a:rPr>
              <a:t>ShowNet</a:t>
            </a:r>
            <a:r>
              <a:rPr lang="ja-JP" altLang="en-US" sz="3600" b="1" baseline="30000" dirty="0">
                <a:latin typeface="Meiryo UI" panose="020B0604030504040204" pitchFamily="50" charset="-128"/>
                <a:ea typeface="Meiryo UI" panose="020B0604030504040204" pitchFamily="50" charset="-128"/>
              </a:rPr>
              <a:t> コントリビューター」審査について</a:t>
            </a:r>
            <a:endParaRPr kumimoji="1" lang="ja-JP" altLang="en-US" sz="8000" b="1" dirty="0">
              <a:latin typeface="Meiryo UI" panose="020B0604030504040204" pitchFamily="50" charset="-128"/>
              <a:ea typeface="Meiryo UI" panose="020B0604030504040204" pitchFamily="50" charset="-128"/>
            </a:endParaRPr>
          </a:p>
        </p:txBody>
      </p:sp>
      <p:sp>
        <p:nvSpPr>
          <p:cNvPr id="18" name="テキスト ボックス 17">
            <a:extLst>
              <a:ext uri="{FF2B5EF4-FFF2-40B4-BE49-F238E27FC236}">
                <a16:creationId xmlns:a16="http://schemas.microsoft.com/office/drawing/2014/main" id="{CCCC11E0-EACE-4A6D-A1DF-37C085D74080}"/>
              </a:ext>
            </a:extLst>
          </p:cNvPr>
          <p:cNvSpPr txBox="1"/>
          <p:nvPr/>
        </p:nvSpPr>
        <p:spPr>
          <a:xfrm>
            <a:off x="601763" y="1281819"/>
            <a:ext cx="11482385" cy="1815882"/>
          </a:xfrm>
          <a:prstGeom prst="rect">
            <a:avLst/>
          </a:prstGeom>
          <a:noFill/>
        </p:spPr>
        <p:txBody>
          <a:bodyPr wrap="square" rtlCol="0">
            <a:spAutoFit/>
          </a:bodyPr>
          <a:lstStyle/>
          <a:p>
            <a:r>
              <a:rPr lang="ja-JP" altLang="en-US" sz="1400" dirty="0">
                <a:latin typeface="Meiryo UI" panose="020B0604030504040204" pitchFamily="50" charset="-128"/>
                <a:ea typeface="Meiryo UI" panose="020B0604030504040204" pitchFamily="50" charset="-128"/>
              </a:rPr>
              <a:t>「</a:t>
            </a:r>
            <a:r>
              <a:rPr lang="en-US" altLang="ja-JP" sz="1400" dirty="0">
                <a:latin typeface="Meiryo UI" panose="020B0604030504040204" pitchFamily="50" charset="-128"/>
                <a:ea typeface="Meiryo UI" panose="020B0604030504040204" pitchFamily="50" charset="-128"/>
              </a:rPr>
              <a:t>ShowNet</a:t>
            </a:r>
            <a:r>
              <a:rPr lang="ja-JP" altLang="en-US" sz="1400" dirty="0">
                <a:latin typeface="Meiryo UI" panose="020B0604030504040204" pitchFamily="50" charset="-128"/>
                <a:ea typeface="Meiryo UI" panose="020B0604030504040204" pitchFamily="50" charset="-128"/>
              </a:rPr>
              <a:t>コントリビューター部門」は</a:t>
            </a:r>
            <a:r>
              <a:rPr lang="en-US" altLang="ja-JP" sz="1400" dirty="0">
                <a:latin typeface="Meiryo UI" panose="020B0604030504040204" pitchFamily="50" charset="-128"/>
                <a:ea typeface="Meiryo UI" panose="020B0604030504040204" pitchFamily="50" charset="-128"/>
              </a:rPr>
              <a:t>ShowNet Sponsorship Program</a:t>
            </a:r>
            <a:r>
              <a:rPr lang="ja-JP" altLang="en-US" sz="1400" dirty="0">
                <a:latin typeface="Meiryo UI" panose="020B0604030504040204" pitchFamily="50" charset="-128"/>
                <a:ea typeface="Meiryo UI" panose="020B0604030504040204" pitchFamily="50" charset="-128"/>
              </a:rPr>
              <a:t>に参加しているコントリビューション製品・サービスの中から、特にその年の</a:t>
            </a:r>
            <a:r>
              <a:rPr lang="en-US" altLang="ja-JP" sz="1400" dirty="0">
                <a:latin typeface="Meiryo UI" panose="020B0604030504040204" pitchFamily="50" charset="-128"/>
                <a:ea typeface="Meiryo UI" panose="020B0604030504040204" pitchFamily="50" charset="-128"/>
              </a:rPr>
              <a:t>ShowNet</a:t>
            </a:r>
            <a:r>
              <a:rPr lang="ja-JP" altLang="en-US" sz="1400" dirty="0">
                <a:latin typeface="Meiryo UI" panose="020B0604030504040204" pitchFamily="50" charset="-128"/>
                <a:ea typeface="Meiryo UI" panose="020B0604030504040204" pitchFamily="50" charset="-128"/>
              </a:rPr>
              <a:t>の</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構築テーマの実現に大きく貢献した製品を選出する部門です。</a:t>
            </a:r>
          </a:p>
          <a:p>
            <a:r>
              <a:rPr lang="en-US" altLang="ja-JP" sz="1400" dirty="0">
                <a:latin typeface="Meiryo UI" panose="020B0604030504040204" pitchFamily="50" charset="-128"/>
                <a:ea typeface="Meiryo UI" panose="020B0604030504040204" pitchFamily="50" charset="-128"/>
              </a:rPr>
              <a:t>ShowNet</a:t>
            </a:r>
            <a:r>
              <a:rPr lang="ja-JP" altLang="en-US" sz="1400" dirty="0">
                <a:latin typeface="Meiryo UI" panose="020B0604030504040204" pitchFamily="50" charset="-128"/>
                <a:ea typeface="Meiryo UI" panose="020B0604030504040204" pitchFamily="50" charset="-128"/>
              </a:rPr>
              <a:t>への貢献度を</a:t>
            </a:r>
            <a:r>
              <a:rPr lang="en-US" altLang="ja-JP" sz="1400" dirty="0">
                <a:latin typeface="Meiryo UI" panose="020B0604030504040204" pitchFamily="50" charset="-128"/>
                <a:ea typeface="Meiryo UI" panose="020B0604030504040204" pitchFamily="50" charset="-128"/>
              </a:rPr>
              <a:t>NOC</a:t>
            </a:r>
            <a:r>
              <a:rPr lang="ja-JP" altLang="en-US" sz="1400" dirty="0">
                <a:latin typeface="Meiryo UI" panose="020B0604030504040204" pitchFamily="50" charset="-128"/>
                <a:ea typeface="Meiryo UI" panose="020B0604030504040204" pitchFamily="50" charset="-128"/>
              </a:rPr>
              <a:t>チームメンバーが評価・推薦し、アワード審査員が受賞製品・サービスを決定します。</a:t>
            </a:r>
            <a:endParaRPr lang="en-US" altLang="ja-JP" sz="1400" dirty="0">
              <a:latin typeface="Meiryo UI" panose="020B0604030504040204" pitchFamily="50" charset="-128"/>
              <a:ea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a:t>
            </a:r>
            <a:r>
              <a:rPr lang="en-US" altLang="ja-JP" sz="1400" dirty="0">
                <a:latin typeface="Meiryo UI" panose="020B0604030504040204" pitchFamily="50" charset="-128"/>
                <a:ea typeface="Meiryo UI" panose="020B0604030504040204" pitchFamily="50" charset="-128"/>
              </a:rPr>
              <a:t>ShowNet</a:t>
            </a:r>
            <a:r>
              <a:rPr lang="ja-JP" altLang="en-US" sz="1400" dirty="0">
                <a:latin typeface="Meiryo UI" panose="020B0604030504040204" pitchFamily="50" charset="-128"/>
                <a:ea typeface="Meiryo UI" panose="020B0604030504040204" pitchFamily="50" charset="-128"/>
              </a:rPr>
              <a:t>とは、幕張メッセ会場内に構築される、出展社から提供された約</a:t>
            </a:r>
            <a:r>
              <a:rPr lang="en-US" altLang="ja-JP" sz="1400" dirty="0">
                <a:latin typeface="Meiryo UI" panose="020B0604030504040204" pitchFamily="50" charset="-128"/>
                <a:ea typeface="Meiryo UI" panose="020B0604030504040204" pitchFamily="50" charset="-128"/>
              </a:rPr>
              <a:t>2000</a:t>
            </a:r>
            <a:r>
              <a:rPr lang="ja-JP" altLang="en-US" sz="1400" dirty="0">
                <a:latin typeface="Meiryo UI" panose="020B0604030504040204" pitchFamily="50" charset="-128"/>
                <a:ea typeface="Meiryo UI" panose="020B0604030504040204" pitchFamily="50" charset="-128"/>
              </a:rPr>
              <a:t>台の製品・サービスと、約</a:t>
            </a:r>
            <a:r>
              <a:rPr lang="en-US" altLang="ja-JP" sz="1400" dirty="0">
                <a:latin typeface="Meiryo UI" panose="020B0604030504040204" pitchFamily="50" charset="-128"/>
                <a:ea typeface="Meiryo UI" panose="020B0604030504040204" pitchFamily="50" charset="-128"/>
              </a:rPr>
              <a:t>700</a:t>
            </a:r>
            <a:r>
              <a:rPr lang="ja-JP" altLang="en-US" sz="1400" dirty="0">
                <a:latin typeface="Meiryo UI" panose="020B0604030504040204" pitchFamily="50" charset="-128"/>
                <a:ea typeface="Meiryo UI" panose="020B0604030504040204" pitchFamily="50" charset="-128"/>
              </a:rPr>
              <a:t>名ものトップエンジニア達による、</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会場全体をインターネットに接続している実稼働ネットワークでありながら、各種の相互接続実証やチャレンジを実施するという巨大プロジェクトです。</a:t>
            </a:r>
            <a:endParaRPr lang="en-US" altLang="ja-JP" sz="1400" dirty="0">
              <a:latin typeface="Meiryo UI" panose="020B0604030504040204" pitchFamily="50" charset="-128"/>
              <a:ea typeface="Meiryo UI" panose="020B0604030504040204" pitchFamily="50" charset="-128"/>
            </a:endParaRPr>
          </a:p>
          <a:p>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参考</a:t>
            </a:r>
            <a:r>
              <a:rPr lang="en-US" altLang="ja-JP" sz="1400" dirty="0">
                <a:latin typeface="Meiryo UI" panose="020B0604030504040204" pitchFamily="50" charset="-128"/>
                <a:ea typeface="Meiryo UI" panose="020B0604030504040204" pitchFamily="50" charset="-128"/>
              </a:rPr>
              <a:t>URL</a:t>
            </a:r>
            <a:r>
              <a:rPr lang="ja-JP" altLang="en-US" sz="1400" dirty="0">
                <a:latin typeface="Meiryo UI" panose="020B0604030504040204" pitchFamily="50" charset="-128"/>
                <a:ea typeface="Meiryo UI" panose="020B0604030504040204" pitchFamily="50" charset="-128"/>
              </a:rPr>
              <a:t>→ </a:t>
            </a:r>
            <a:r>
              <a:rPr lang="en-US" altLang="ja-JP" sz="1400" dirty="0">
                <a:latin typeface="Meiryo UI" panose="020B0604030504040204" pitchFamily="50" charset="-128"/>
                <a:ea typeface="Meiryo UI" panose="020B0604030504040204" pitchFamily="50" charset="-128"/>
                <a:hlinkClick r:id="rId3"/>
              </a:rPr>
              <a:t>https://www.interop.jp/2025/shownet/</a:t>
            </a:r>
            <a:endParaRPr lang="en-US" altLang="ja-JP" sz="1400" dirty="0">
              <a:latin typeface="Meiryo UI" panose="020B0604030504040204" pitchFamily="50" charset="-128"/>
              <a:ea typeface="Meiryo UI" panose="020B0604030504040204" pitchFamily="50" charset="-128"/>
            </a:endParaRPr>
          </a:p>
          <a:p>
            <a:r>
              <a:rPr lang="en-US" altLang="ja-JP" sz="1400" dirty="0">
                <a:latin typeface="Meiryo UI" panose="020B0604030504040204" pitchFamily="50" charset="-128"/>
                <a:ea typeface="Meiryo UI" panose="020B0604030504040204" pitchFamily="50" charset="-128"/>
              </a:rPr>
              <a:t>※ShowNet</a:t>
            </a:r>
            <a:r>
              <a:rPr lang="ja-JP" altLang="en-US" sz="1400" dirty="0">
                <a:latin typeface="Meiryo UI" panose="020B0604030504040204" pitchFamily="50" charset="-128"/>
                <a:ea typeface="Meiryo UI" panose="020B0604030504040204" pitchFamily="50" charset="-128"/>
              </a:rPr>
              <a:t>にコントリビューションされているすべての製品・サービスが対象のため、</a:t>
            </a:r>
            <a:r>
              <a:rPr lang="ja-JP" altLang="en-US" sz="1400" dirty="0">
                <a:solidFill>
                  <a:srgbClr val="FF0000"/>
                </a:solidFill>
                <a:latin typeface="Meiryo UI" panose="020B0604030504040204" pitchFamily="50" charset="-128"/>
                <a:ea typeface="Meiryo UI" panose="020B0604030504040204" pitchFamily="50" charset="-128"/>
              </a:rPr>
              <a:t>別途エントリーは不要</a:t>
            </a:r>
            <a:r>
              <a:rPr lang="ja-JP" altLang="en-US" sz="1400" dirty="0">
                <a:latin typeface="Meiryo UI" panose="020B0604030504040204" pitchFamily="50" charset="-128"/>
                <a:ea typeface="Meiryo UI" panose="020B0604030504040204" pitchFamily="50" charset="-128"/>
              </a:rPr>
              <a:t>です。</a:t>
            </a:r>
            <a:endParaRPr lang="en-US" altLang="ja-JP" sz="1400" dirty="0">
              <a:latin typeface="Meiryo UI" panose="020B0604030504040204" pitchFamily="50" charset="-128"/>
              <a:ea typeface="Meiryo UI" panose="020B0604030504040204" pitchFamily="50" charset="-128"/>
            </a:endParaRPr>
          </a:p>
        </p:txBody>
      </p:sp>
      <p:pic>
        <p:nvPicPr>
          <p:cNvPr id="3" name="図 2">
            <a:extLst>
              <a:ext uri="{FF2B5EF4-FFF2-40B4-BE49-F238E27FC236}">
                <a16:creationId xmlns:a16="http://schemas.microsoft.com/office/drawing/2014/main" id="{9913B41F-C7AE-F227-1714-166FFBCF0156}"/>
              </a:ext>
            </a:extLst>
          </p:cNvPr>
          <p:cNvPicPr>
            <a:picLocks noChangeAspect="1"/>
          </p:cNvPicPr>
          <p:nvPr/>
        </p:nvPicPr>
        <p:blipFill>
          <a:blip r:embed="rId4"/>
          <a:stretch>
            <a:fillRect/>
          </a:stretch>
        </p:blipFill>
        <p:spPr>
          <a:xfrm>
            <a:off x="9100456" y="2821695"/>
            <a:ext cx="2700000" cy="3390567"/>
          </a:xfrm>
          <a:prstGeom prst="rect">
            <a:avLst/>
          </a:prstGeom>
        </p:spPr>
      </p:pic>
    </p:spTree>
    <p:extLst>
      <p:ext uri="{BB962C8B-B14F-4D97-AF65-F5344CB8AC3E}">
        <p14:creationId xmlns:p14="http://schemas.microsoft.com/office/powerpoint/2010/main" val="32126199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C6E7F-A760-1B7F-8D65-70583789096D}"/>
            </a:ext>
          </a:extLst>
        </p:cNvPr>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B49D484A-31A6-9C7F-40EA-6A7665329A2B}"/>
              </a:ext>
            </a:extLst>
          </p:cNvPr>
          <p:cNvSpPr txBox="1"/>
          <p:nvPr/>
        </p:nvSpPr>
        <p:spPr>
          <a:xfrm>
            <a:off x="0" y="0"/>
            <a:ext cx="10080000" cy="646331"/>
          </a:xfrm>
          <a:prstGeom prst="rect">
            <a:avLst/>
          </a:prstGeom>
          <a:noFill/>
        </p:spPr>
        <p:txBody>
          <a:bodyPr wrap="square" rtlCol="0">
            <a:spAutoFit/>
          </a:bodyPr>
          <a:lstStyle/>
          <a:p>
            <a:pPr algn="just"/>
            <a:r>
              <a:rPr lang="ja-JP" altLang="en-US" sz="3600" b="1" baseline="30000" dirty="0">
                <a:solidFill>
                  <a:schemeClr val="bg1"/>
                </a:solidFill>
                <a:latin typeface="Meiryo UI" panose="020B0604030504040204" pitchFamily="50" charset="-128"/>
                <a:ea typeface="Meiryo UI" panose="020B0604030504040204" pitchFamily="50" charset="-128"/>
              </a:rPr>
              <a:t>　　　</a:t>
            </a:r>
            <a:r>
              <a:rPr lang="en-US" altLang="ja-JP" sz="3600" b="1" baseline="30000" dirty="0">
                <a:solidFill>
                  <a:schemeClr val="bg1"/>
                </a:solidFill>
                <a:latin typeface="Meiryo UI" panose="020B0604030504040204" pitchFamily="50" charset="-128"/>
                <a:ea typeface="Meiryo UI" panose="020B0604030504040204" pitchFamily="50" charset="-128"/>
              </a:rPr>
              <a:t>9</a:t>
            </a:r>
            <a:r>
              <a:rPr lang="ja-JP" altLang="en-US" sz="3600" b="1" baseline="30000" dirty="0">
                <a:solidFill>
                  <a:schemeClr val="bg1"/>
                </a:solidFill>
                <a:latin typeface="Meiryo UI" panose="020B0604030504040204" pitchFamily="50" charset="-128"/>
                <a:ea typeface="Meiryo UI" panose="020B0604030504040204" pitchFamily="50" charset="-128"/>
              </a:rPr>
              <a:t>．エントリー</a:t>
            </a:r>
            <a:r>
              <a:rPr lang="en-US" altLang="ja-JP" sz="3600" b="1" baseline="30000" dirty="0">
                <a:solidFill>
                  <a:schemeClr val="bg1"/>
                </a:solidFill>
                <a:latin typeface="Meiryo UI" panose="020B0604030504040204" pitchFamily="50" charset="-128"/>
                <a:ea typeface="Meiryo UI" panose="020B0604030504040204" pitchFamily="50" charset="-128"/>
              </a:rPr>
              <a:t>Q&amp;A</a:t>
            </a:r>
            <a:endParaRPr kumimoji="1" lang="ja-JP" altLang="en-US" sz="3200" b="1" dirty="0">
              <a:solidFill>
                <a:schemeClr val="bg1"/>
              </a:solidFill>
              <a:latin typeface="Meiryo UI" panose="020B0604030504040204" pitchFamily="50" charset="-128"/>
              <a:ea typeface="Meiryo UI" panose="020B0604030504040204" pitchFamily="50" charset="-128"/>
            </a:endParaRPr>
          </a:p>
        </p:txBody>
      </p:sp>
      <p:sp>
        <p:nvSpPr>
          <p:cNvPr id="18" name="テキスト ボックス 17">
            <a:extLst>
              <a:ext uri="{FF2B5EF4-FFF2-40B4-BE49-F238E27FC236}">
                <a16:creationId xmlns:a16="http://schemas.microsoft.com/office/drawing/2014/main" id="{B2EDFBB3-902D-857F-2519-0333D2FD2A97}"/>
              </a:ext>
            </a:extLst>
          </p:cNvPr>
          <p:cNvSpPr txBox="1"/>
          <p:nvPr/>
        </p:nvSpPr>
        <p:spPr>
          <a:xfrm>
            <a:off x="610999" y="810762"/>
            <a:ext cx="11482385" cy="5262979"/>
          </a:xfrm>
          <a:prstGeom prst="rect">
            <a:avLst/>
          </a:prstGeom>
          <a:noFill/>
        </p:spPr>
        <p:txBody>
          <a:bodyPr wrap="square" rtlCol="0">
            <a:spAutoFit/>
          </a:bodyPr>
          <a:lstStyle/>
          <a:p>
            <a:r>
              <a:rPr lang="en-US" altLang="ja-JP" sz="1600" b="1" dirty="0">
                <a:latin typeface="Meiryo UI" panose="020B0604030504040204" pitchFamily="50" charset="-128"/>
                <a:ea typeface="Meiryo UI" panose="020B0604030504040204" pitchFamily="50" charset="-128"/>
              </a:rPr>
              <a:t>Q. </a:t>
            </a:r>
            <a:r>
              <a:rPr lang="ja-JP" altLang="en-US" sz="1600" b="1" dirty="0">
                <a:latin typeface="Meiryo UI" panose="020B0604030504040204" pitchFamily="50" charset="-128"/>
                <a:ea typeface="Meiryo UI" panose="020B0604030504040204" pitchFamily="50" charset="-128"/>
              </a:rPr>
              <a:t>審査項目で入力できない項目がある場合はエントリーできないのでしょうか？</a:t>
            </a:r>
            <a:endParaRPr lang="en-US" altLang="ja-JP" sz="1600" b="1"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A. </a:t>
            </a:r>
            <a:r>
              <a:rPr lang="ja-JP" altLang="en-US" sz="1600" dirty="0">
                <a:latin typeface="Meiryo UI" panose="020B0604030504040204" pitchFamily="50" charset="-128"/>
                <a:ea typeface="Meiryo UI" panose="020B0604030504040204" pitchFamily="50" charset="-128"/>
              </a:rPr>
              <a:t>エントリーは可能ですが、審査項目が未入力の場合はマイナス評価になる場合がございます。</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予定・想定の情報でもご入力いただくことをお勧めいたします。</a:t>
            </a:r>
            <a:endParaRPr lang="en-US" altLang="ja-JP" sz="1600" dirty="0">
              <a:latin typeface="Meiryo UI" panose="020B0604030504040204" pitchFamily="50" charset="-128"/>
              <a:ea typeface="Meiryo UI" panose="020B0604030504040204" pitchFamily="50" charset="-128"/>
            </a:endParaRPr>
          </a:p>
          <a:p>
            <a:endParaRPr lang="en-US" altLang="ja-JP" sz="1600" b="1" dirty="0">
              <a:latin typeface="Meiryo UI" panose="020B0604030504040204" pitchFamily="50" charset="-128"/>
              <a:ea typeface="Meiryo UI" panose="020B0604030504040204" pitchFamily="50" charset="-128"/>
            </a:endParaRPr>
          </a:p>
          <a:p>
            <a:r>
              <a:rPr lang="en-US" altLang="ja-JP" sz="1600" b="1" dirty="0">
                <a:latin typeface="Meiryo UI" panose="020B0604030504040204" pitchFamily="50" charset="-128"/>
                <a:ea typeface="Meiryo UI" panose="020B0604030504040204" pitchFamily="50" charset="-128"/>
              </a:rPr>
              <a:t>Q. </a:t>
            </a:r>
            <a:r>
              <a:rPr lang="ja-JP" altLang="en-US" sz="1600" b="1" dirty="0">
                <a:latin typeface="Meiryo UI" panose="020B0604030504040204" pitchFamily="50" charset="-128"/>
                <a:ea typeface="Meiryo UI" panose="020B0604030504040204" pitchFamily="50" charset="-128"/>
              </a:rPr>
              <a:t>エントリー製品 </a:t>
            </a:r>
            <a:r>
              <a:rPr lang="en-US" altLang="ja-JP" sz="1600" b="1" dirty="0">
                <a:latin typeface="Meiryo UI" panose="020B0604030504040204" pitchFamily="50" charset="-128"/>
                <a:ea typeface="Meiryo UI" panose="020B0604030504040204" pitchFamily="50" charset="-128"/>
              </a:rPr>
              <a:t>/ </a:t>
            </a:r>
            <a:r>
              <a:rPr lang="ja-JP" altLang="en-US" sz="1600" b="1" dirty="0">
                <a:latin typeface="Meiryo UI" panose="020B0604030504040204" pitchFamily="50" charset="-128"/>
                <a:ea typeface="Meiryo UI" panose="020B0604030504040204" pitchFamily="50" charset="-128"/>
              </a:rPr>
              <a:t>サービスはどなたが見るのでしょうか？</a:t>
            </a:r>
            <a:endParaRPr lang="en-US" altLang="ja-JP" sz="1600" b="1"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A. </a:t>
            </a:r>
            <a:r>
              <a:rPr lang="ja-JP" altLang="en-US" sz="1600" dirty="0">
                <a:latin typeface="Meiryo UI" panose="020B0604030504040204" pitchFamily="50" charset="-128"/>
                <a:ea typeface="Meiryo UI" panose="020B0604030504040204" pitchFamily="50" charset="-128"/>
              </a:rPr>
              <a:t>ご登録いただいたすべての製品 </a:t>
            </a:r>
            <a:r>
              <a:rPr lang="en-US" altLang="ja-JP" sz="1600" dirty="0">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サービスは、審査員と事務局が確認させていただき、 </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一部項目（エントリーフォーム参照）を公式サイトにて公開いたします。（エントリーフォーム参照） </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Web</a:t>
            </a:r>
            <a:r>
              <a:rPr lang="ja-JP" altLang="en-US" sz="1600" dirty="0">
                <a:latin typeface="Meiryo UI" panose="020B0604030504040204" pitchFamily="50" charset="-128"/>
                <a:ea typeface="Meiryo UI" panose="020B0604030504040204" pitchFamily="50" charset="-128"/>
              </a:rPr>
              <a:t>公開にあたって不都合などがある場合は、事前に</a:t>
            </a:r>
            <a:r>
              <a:rPr lang="ja-JP" altLang="en-US" sz="1600" dirty="0">
                <a:latin typeface="Meiryo UI" panose="020B0604030504040204" pitchFamily="50" charset="-128"/>
                <a:ea typeface="Meiryo UI" panose="020B0604030504040204" pitchFamily="50" charset="-128"/>
                <a:hlinkClick r:id="rId2" action="ppaction://hlinksldjump"/>
              </a:rPr>
              <a:t>事務局</a:t>
            </a:r>
            <a:r>
              <a:rPr lang="ja-JP" altLang="en-US" sz="1600" dirty="0">
                <a:latin typeface="Meiryo UI" panose="020B0604030504040204" pitchFamily="50" charset="-128"/>
                <a:ea typeface="Meiryo UI" panose="020B0604030504040204" pitchFamily="50" charset="-128"/>
              </a:rPr>
              <a:t>までお知らせください。</a:t>
            </a:r>
            <a:endParaRPr lang="en-US" altLang="ja-JP" sz="1600" dirty="0">
              <a:latin typeface="Meiryo UI" panose="020B0604030504040204" pitchFamily="50" charset="-128"/>
              <a:ea typeface="Meiryo UI" panose="020B0604030504040204" pitchFamily="50" charset="-128"/>
            </a:endParaRPr>
          </a:p>
          <a:p>
            <a:endParaRPr lang="en-US" altLang="ja-JP" sz="1600" b="1" dirty="0">
              <a:latin typeface="Meiryo UI" panose="020B0604030504040204" pitchFamily="50" charset="-128"/>
              <a:ea typeface="Meiryo UI" panose="020B0604030504040204" pitchFamily="50" charset="-128"/>
            </a:endParaRPr>
          </a:p>
          <a:p>
            <a:r>
              <a:rPr lang="en-US" altLang="ja-JP" sz="1600" b="1" dirty="0">
                <a:latin typeface="Meiryo UI" panose="020B0604030504040204" pitchFamily="50" charset="-128"/>
                <a:ea typeface="Meiryo UI" panose="020B0604030504040204" pitchFamily="50" charset="-128"/>
              </a:rPr>
              <a:t>Q. </a:t>
            </a:r>
            <a:r>
              <a:rPr lang="ja-JP" altLang="en-US" sz="1600" b="1" dirty="0">
                <a:latin typeface="Meiryo UI" panose="020B0604030504040204" pitchFamily="50" charset="-128"/>
                <a:ea typeface="Meiryo UI" panose="020B0604030504040204" pitchFamily="50" charset="-128"/>
              </a:rPr>
              <a:t>共同出展の場合、エントリー数の上限は </a:t>
            </a:r>
            <a:r>
              <a:rPr lang="en-US" altLang="ja-JP" sz="1600" b="1" dirty="0">
                <a:latin typeface="Meiryo UI" panose="020B0604030504040204" pitchFamily="50" charset="-128"/>
                <a:ea typeface="Meiryo UI" panose="020B0604030504040204" pitchFamily="50" charset="-128"/>
              </a:rPr>
              <a:t>1 </a:t>
            </a:r>
            <a:r>
              <a:rPr lang="ja-JP" altLang="en-US" sz="1600" b="1" dirty="0">
                <a:latin typeface="Meiryo UI" panose="020B0604030504040204" pitchFamily="50" charset="-128"/>
                <a:ea typeface="Meiryo UI" panose="020B0604030504040204" pitchFamily="50" charset="-128"/>
              </a:rPr>
              <a:t>社あたりの数ですか？</a:t>
            </a:r>
            <a:endParaRPr lang="en-US" altLang="ja-JP" sz="1600" b="1"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A. </a:t>
            </a:r>
            <a:r>
              <a:rPr lang="ja-JP" altLang="en-US" sz="1600" dirty="0">
                <a:latin typeface="Meiryo UI" panose="020B0604030504040204" pitchFamily="50" charset="-128"/>
                <a:ea typeface="Meiryo UI" panose="020B0604030504040204" pitchFamily="50" charset="-128"/>
              </a:rPr>
              <a:t>エントリー数の上限は小間数に応じた数です。 共同出展であっても以下の通りです。</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a:t>
            </a:r>
            <a:r>
              <a:rPr lang="en-US" altLang="ja-JP" sz="1600" dirty="0">
                <a:latin typeface="Meiryo UI" panose="020B0604030504040204" pitchFamily="50" charset="-128"/>
                <a:ea typeface="Meiryo UI" panose="020B0604030504040204" pitchFamily="50" charset="-128"/>
              </a:rPr>
              <a:t>3 </a:t>
            </a:r>
            <a:r>
              <a:rPr lang="ja-JP" altLang="en-US" sz="1600" dirty="0">
                <a:latin typeface="Meiryo UI" panose="020B0604030504040204" pitchFamily="50" charset="-128"/>
                <a:ea typeface="Meiryo UI" panose="020B0604030504040204" pitchFamily="50" charset="-128"/>
              </a:rPr>
              <a:t>小間 → </a:t>
            </a:r>
            <a:r>
              <a:rPr lang="en-US" altLang="ja-JP" sz="1600" dirty="0">
                <a:latin typeface="Meiryo UI" panose="020B0604030504040204" pitchFamily="50" charset="-128"/>
                <a:ea typeface="Meiryo UI" panose="020B0604030504040204" pitchFamily="50" charset="-128"/>
              </a:rPr>
              <a:t>3 </a:t>
            </a:r>
            <a:r>
              <a:rPr lang="ja-JP" altLang="en-US" sz="1600" dirty="0">
                <a:latin typeface="Meiryo UI" panose="020B0604030504040204" pitchFamily="50" charset="-128"/>
                <a:ea typeface="Meiryo UI" panose="020B0604030504040204" pitchFamily="50" charset="-128"/>
              </a:rPr>
              <a:t>エントリー、 </a:t>
            </a:r>
            <a:r>
              <a:rPr lang="en-US" altLang="ja-JP" sz="1600" dirty="0">
                <a:latin typeface="Meiryo UI" panose="020B0604030504040204" pitchFamily="50" charset="-128"/>
                <a:ea typeface="Meiryo UI" panose="020B0604030504040204" pitchFamily="50" charset="-128"/>
              </a:rPr>
              <a:t>4</a:t>
            </a:r>
            <a:r>
              <a:rPr lang="ja-JP" altLang="en-US" sz="1600" dirty="0">
                <a:latin typeface="Meiryo UI" panose="020B0604030504040204" pitchFamily="50" charset="-128"/>
                <a:ea typeface="Meiryo UI" panose="020B0604030504040204" pitchFamily="50" charset="-128"/>
              </a:rPr>
              <a:t>～</a:t>
            </a:r>
            <a:r>
              <a:rPr lang="en-US" altLang="ja-JP" sz="1600" dirty="0">
                <a:latin typeface="Meiryo UI" panose="020B0604030504040204" pitchFamily="50" charset="-128"/>
                <a:ea typeface="Meiryo UI" panose="020B0604030504040204" pitchFamily="50" charset="-128"/>
              </a:rPr>
              <a:t>9 </a:t>
            </a:r>
            <a:r>
              <a:rPr lang="ja-JP" altLang="en-US" sz="1600" dirty="0">
                <a:latin typeface="Meiryo UI" panose="020B0604030504040204" pitchFamily="50" charset="-128"/>
                <a:ea typeface="Meiryo UI" panose="020B0604030504040204" pitchFamily="50" charset="-128"/>
              </a:rPr>
              <a:t>小間 → </a:t>
            </a:r>
            <a:r>
              <a:rPr lang="en-US" altLang="ja-JP" sz="1600" dirty="0">
                <a:latin typeface="Meiryo UI" panose="020B0604030504040204" pitchFamily="50" charset="-128"/>
                <a:ea typeface="Meiryo UI" panose="020B0604030504040204" pitchFamily="50" charset="-128"/>
              </a:rPr>
              <a:t>6 </a:t>
            </a:r>
            <a:r>
              <a:rPr lang="ja-JP" altLang="en-US" sz="1600" dirty="0">
                <a:latin typeface="Meiryo UI" panose="020B0604030504040204" pitchFamily="50" charset="-128"/>
                <a:ea typeface="Meiryo UI" panose="020B0604030504040204" pitchFamily="50" charset="-128"/>
              </a:rPr>
              <a:t>エントリー、 </a:t>
            </a:r>
            <a:r>
              <a:rPr lang="en-US" altLang="ja-JP" sz="1600" dirty="0">
                <a:latin typeface="Meiryo UI" panose="020B0604030504040204" pitchFamily="50" charset="-128"/>
                <a:ea typeface="Meiryo UI" panose="020B0604030504040204" pitchFamily="50" charset="-128"/>
              </a:rPr>
              <a:t>10 </a:t>
            </a:r>
            <a:r>
              <a:rPr lang="ja-JP" altLang="en-US" sz="1600" dirty="0">
                <a:latin typeface="Meiryo UI" panose="020B0604030504040204" pitchFamily="50" charset="-128"/>
                <a:ea typeface="Meiryo UI" panose="020B0604030504040204" pitchFamily="50" charset="-128"/>
              </a:rPr>
              <a:t>小間以上 → </a:t>
            </a:r>
            <a:r>
              <a:rPr lang="en-US" altLang="ja-JP" sz="1600" dirty="0">
                <a:latin typeface="Meiryo UI" panose="020B0604030504040204" pitchFamily="50" charset="-128"/>
                <a:ea typeface="Meiryo UI" panose="020B0604030504040204" pitchFamily="50" charset="-128"/>
              </a:rPr>
              <a:t>20 </a:t>
            </a:r>
            <a:r>
              <a:rPr lang="ja-JP" altLang="en-US" sz="1600" dirty="0">
                <a:latin typeface="Meiryo UI" panose="020B0604030504040204" pitchFamily="50" charset="-128"/>
                <a:ea typeface="Meiryo UI" panose="020B0604030504040204" pitchFamily="50" charset="-128"/>
              </a:rPr>
              <a:t>エントリー</a:t>
            </a:r>
            <a:endParaRPr lang="en-US" altLang="ja-JP" sz="1600" dirty="0">
              <a:latin typeface="Meiryo UI" panose="020B0604030504040204" pitchFamily="50" charset="-128"/>
              <a:ea typeface="Meiryo UI" panose="020B0604030504040204" pitchFamily="50" charset="-128"/>
            </a:endParaRPr>
          </a:p>
          <a:p>
            <a:endParaRPr lang="en-US" altLang="ja-JP" sz="1600" b="1" dirty="0">
              <a:latin typeface="Meiryo UI" panose="020B0604030504040204" pitchFamily="50" charset="-128"/>
              <a:ea typeface="Meiryo UI" panose="020B0604030504040204" pitchFamily="50" charset="-128"/>
            </a:endParaRPr>
          </a:p>
          <a:p>
            <a:r>
              <a:rPr lang="en-US" altLang="ja-JP" sz="1600" b="1" dirty="0">
                <a:latin typeface="Meiryo UI" panose="020B0604030504040204" pitchFamily="50" charset="-128"/>
                <a:ea typeface="Meiryo UI" panose="020B0604030504040204" pitchFamily="50" charset="-128"/>
              </a:rPr>
              <a:t>Q. </a:t>
            </a:r>
            <a:r>
              <a:rPr lang="ja-JP" altLang="en-US" sz="1600" b="1" dirty="0">
                <a:latin typeface="Meiryo UI" panose="020B0604030504040204" pitchFamily="50" charset="-128"/>
                <a:ea typeface="Meiryo UI" panose="020B0604030504040204" pitchFamily="50" charset="-128"/>
              </a:rPr>
              <a:t>ファイナリスト結果は各社に連絡されるのでしょうか？</a:t>
            </a:r>
            <a:endParaRPr lang="en-US" altLang="ja-JP" sz="1600" b="1"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A. </a:t>
            </a:r>
            <a:r>
              <a:rPr lang="ja-JP" altLang="en-US" sz="1600" dirty="0">
                <a:latin typeface="Meiryo UI" panose="020B0604030504040204" pitchFamily="50" charset="-128"/>
                <a:ea typeface="Meiryo UI" panose="020B0604030504040204" pitchFamily="50" charset="-128"/>
              </a:rPr>
              <a:t>はい。（株）ナノオプト・メディア 担当営業よりご連絡いたします。落選となった場合のご連絡は致しかねますので、予めご了承ください。</a:t>
            </a:r>
            <a:endParaRPr lang="en-US" altLang="ja-JP" sz="1600" dirty="0">
              <a:latin typeface="Meiryo UI" panose="020B0604030504040204" pitchFamily="50" charset="-128"/>
              <a:ea typeface="Meiryo UI" panose="020B0604030504040204" pitchFamily="50" charset="-128"/>
            </a:endParaRPr>
          </a:p>
          <a:p>
            <a:endParaRPr lang="en-US" altLang="ja-JP" sz="1600" b="1" dirty="0">
              <a:latin typeface="Meiryo UI" panose="020B0604030504040204" pitchFamily="50" charset="-128"/>
              <a:ea typeface="Meiryo UI" panose="020B0604030504040204" pitchFamily="50" charset="-128"/>
            </a:endParaRPr>
          </a:p>
          <a:p>
            <a:r>
              <a:rPr lang="en-US" altLang="ja-JP" sz="1600" b="1" dirty="0">
                <a:latin typeface="Meiryo UI" panose="020B0604030504040204" pitchFamily="50" charset="-128"/>
                <a:ea typeface="Meiryo UI" panose="020B0604030504040204" pitchFamily="50" charset="-128"/>
              </a:rPr>
              <a:t>Q. </a:t>
            </a:r>
            <a:r>
              <a:rPr lang="ja-JP" altLang="en-US" sz="1600" b="1" dirty="0">
                <a:latin typeface="Meiryo UI" panose="020B0604030504040204" pitchFamily="50" charset="-128"/>
                <a:ea typeface="Meiryo UI" panose="020B0604030504040204" pitchFamily="50" charset="-128"/>
              </a:rPr>
              <a:t>複数のパートナーが同一の製品 </a:t>
            </a:r>
            <a:r>
              <a:rPr lang="en-US" altLang="ja-JP" sz="1600" b="1" dirty="0">
                <a:latin typeface="Meiryo UI" panose="020B0604030504040204" pitchFamily="50" charset="-128"/>
                <a:ea typeface="Meiryo UI" panose="020B0604030504040204" pitchFamily="50" charset="-128"/>
              </a:rPr>
              <a:t>/ </a:t>
            </a:r>
            <a:r>
              <a:rPr lang="ja-JP" altLang="en-US" sz="1600" b="1" dirty="0">
                <a:latin typeface="Meiryo UI" panose="020B0604030504040204" pitchFamily="50" charset="-128"/>
                <a:ea typeface="Meiryo UI" panose="020B0604030504040204" pitchFamily="50" charset="-128"/>
              </a:rPr>
              <a:t>サービスを登録した場合どうなるのでしょうか？</a:t>
            </a:r>
            <a:endParaRPr lang="en-US" altLang="ja-JP" sz="1600" b="1"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A. </a:t>
            </a:r>
            <a:r>
              <a:rPr lang="ja-JP" altLang="en-US" sz="1600" dirty="0">
                <a:latin typeface="Meiryo UI" panose="020B0604030504040204" pitchFamily="50" charset="-128"/>
                <a:ea typeface="Meiryo UI" panose="020B0604030504040204" pitchFamily="50" charset="-128"/>
              </a:rPr>
              <a:t>審査員の興味を最も引く紹介（見せ方）をされたパートナー様にファイナリストの受賞権限がございますので、</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取り扱いの製品 </a:t>
            </a:r>
            <a:r>
              <a:rPr lang="en-US" altLang="ja-JP" sz="1600" dirty="0">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サービスが輝く説明をご登録ください。</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なお、アワードは製品 </a:t>
            </a:r>
            <a:r>
              <a:rPr lang="en-US" altLang="ja-JP" sz="1600" dirty="0">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サービスが受賞するものとなりますので、</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受賞ロゴ等の使用はすべてのパートナー様にご使用いただいても問題ございません。</a:t>
            </a:r>
            <a:endParaRPr lang="en-US" altLang="ja-JP" sz="16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3259207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84BAD-793F-7A66-FE3F-17FF5C53FD99}"/>
            </a:ext>
          </a:extLst>
        </p:cNvPr>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838769C5-CAC9-E6E9-7990-CB9FD2EED735}"/>
              </a:ext>
            </a:extLst>
          </p:cNvPr>
          <p:cNvSpPr txBox="1"/>
          <p:nvPr/>
        </p:nvSpPr>
        <p:spPr>
          <a:xfrm>
            <a:off x="0" y="0"/>
            <a:ext cx="10080000" cy="646331"/>
          </a:xfrm>
          <a:prstGeom prst="rect">
            <a:avLst/>
          </a:prstGeom>
          <a:noFill/>
        </p:spPr>
        <p:txBody>
          <a:bodyPr wrap="square" rtlCol="0">
            <a:spAutoFit/>
          </a:bodyPr>
          <a:lstStyle/>
          <a:p>
            <a:pPr algn="just"/>
            <a:r>
              <a:rPr lang="ja-JP" altLang="en-US" sz="3600" b="1" baseline="30000" dirty="0">
                <a:solidFill>
                  <a:schemeClr val="bg1"/>
                </a:solidFill>
                <a:latin typeface="Meiryo UI" panose="020B0604030504040204" pitchFamily="50" charset="-128"/>
                <a:ea typeface="Meiryo UI" panose="020B0604030504040204" pitchFamily="50" charset="-128"/>
              </a:rPr>
              <a:t>　　　</a:t>
            </a:r>
            <a:r>
              <a:rPr lang="en-US" altLang="ja-JP" sz="3600" b="1" baseline="30000" dirty="0">
                <a:solidFill>
                  <a:schemeClr val="bg1"/>
                </a:solidFill>
                <a:latin typeface="Meiryo UI" panose="020B0604030504040204" pitchFamily="50" charset="-128"/>
                <a:ea typeface="Meiryo UI" panose="020B0604030504040204" pitchFamily="50" charset="-128"/>
              </a:rPr>
              <a:t>9</a:t>
            </a:r>
            <a:r>
              <a:rPr lang="ja-JP" altLang="en-US" sz="3600" b="1" baseline="30000" dirty="0">
                <a:solidFill>
                  <a:schemeClr val="bg1"/>
                </a:solidFill>
                <a:latin typeface="Meiryo UI" panose="020B0604030504040204" pitchFamily="50" charset="-128"/>
                <a:ea typeface="Meiryo UI" panose="020B0604030504040204" pitchFamily="50" charset="-128"/>
              </a:rPr>
              <a:t>．エントリー</a:t>
            </a:r>
            <a:r>
              <a:rPr lang="en-US" altLang="ja-JP" sz="3600" b="1" baseline="30000" dirty="0">
                <a:solidFill>
                  <a:schemeClr val="bg1"/>
                </a:solidFill>
                <a:latin typeface="Meiryo UI" panose="020B0604030504040204" pitchFamily="50" charset="-128"/>
                <a:ea typeface="Meiryo UI" panose="020B0604030504040204" pitchFamily="50" charset="-128"/>
              </a:rPr>
              <a:t>Q&amp;A</a:t>
            </a:r>
            <a:endParaRPr kumimoji="1" lang="ja-JP" altLang="en-US" sz="3200" b="1" dirty="0">
              <a:solidFill>
                <a:schemeClr val="bg1"/>
              </a:solidFill>
              <a:latin typeface="Meiryo UI" panose="020B0604030504040204" pitchFamily="50" charset="-128"/>
              <a:ea typeface="Meiryo UI" panose="020B0604030504040204" pitchFamily="50" charset="-128"/>
            </a:endParaRPr>
          </a:p>
        </p:txBody>
      </p:sp>
      <p:sp>
        <p:nvSpPr>
          <p:cNvPr id="18" name="テキスト ボックス 17">
            <a:extLst>
              <a:ext uri="{FF2B5EF4-FFF2-40B4-BE49-F238E27FC236}">
                <a16:creationId xmlns:a16="http://schemas.microsoft.com/office/drawing/2014/main" id="{8D5215D8-281C-3AED-7706-C2F7D9837A99}"/>
              </a:ext>
            </a:extLst>
          </p:cNvPr>
          <p:cNvSpPr txBox="1"/>
          <p:nvPr/>
        </p:nvSpPr>
        <p:spPr>
          <a:xfrm>
            <a:off x="610999" y="810762"/>
            <a:ext cx="11482385" cy="2554545"/>
          </a:xfrm>
          <a:prstGeom prst="rect">
            <a:avLst/>
          </a:prstGeom>
          <a:noFill/>
        </p:spPr>
        <p:txBody>
          <a:bodyPr wrap="square" rtlCol="0">
            <a:spAutoFit/>
          </a:bodyPr>
          <a:lstStyle/>
          <a:p>
            <a:r>
              <a:rPr lang="en-US" altLang="ja-JP" sz="1600" b="1" dirty="0">
                <a:latin typeface="Meiryo UI" panose="020B0604030504040204" pitchFamily="50" charset="-128"/>
                <a:ea typeface="Meiryo UI" panose="020B0604030504040204" pitchFamily="50" charset="-128"/>
              </a:rPr>
              <a:t>Q. </a:t>
            </a:r>
            <a:r>
              <a:rPr lang="ja-JP" altLang="en-US" sz="1600" b="1" dirty="0">
                <a:latin typeface="Meiryo UI" panose="020B0604030504040204" pitchFamily="50" charset="-128"/>
                <a:ea typeface="Meiryo UI" panose="020B0604030504040204" pitchFamily="50" charset="-128"/>
              </a:rPr>
              <a:t>ファイナリストが公に発表になるのはいつですか？</a:t>
            </a:r>
            <a:endParaRPr lang="en-US" altLang="ja-JP" sz="1600" b="1"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A. 6 </a:t>
            </a:r>
            <a:r>
              <a:rPr lang="ja-JP" altLang="en-US" sz="1600" dirty="0">
                <a:latin typeface="Meiryo UI" panose="020B0604030504040204" pitchFamily="50" charset="-128"/>
                <a:ea typeface="Meiryo UI" panose="020B0604030504040204" pitchFamily="50" charset="-128"/>
              </a:rPr>
              <a:t>月上旬に公式サイトにて公開予定です。</a:t>
            </a:r>
            <a:endParaRPr lang="en-US" altLang="ja-JP" sz="1600" dirty="0">
              <a:latin typeface="Meiryo UI" panose="020B0604030504040204" pitchFamily="50" charset="-128"/>
              <a:ea typeface="Meiryo UI" panose="020B0604030504040204" pitchFamily="50" charset="-128"/>
            </a:endParaRPr>
          </a:p>
          <a:p>
            <a:endParaRPr lang="en-US" altLang="ja-JP" sz="1600" b="1" dirty="0">
              <a:latin typeface="Meiryo UI" panose="020B0604030504040204" pitchFamily="50" charset="-128"/>
              <a:ea typeface="Meiryo UI" panose="020B0604030504040204" pitchFamily="50" charset="-128"/>
            </a:endParaRPr>
          </a:p>
          <a:p>
            <a:r>
              <a:rPr lang="en-US" altLang="ja-JP" sz="1600" b="1" dirty="0">
                <a:latin typeface="Meiryo UI" panose="020B0604030504040204" pitchFamily="50" charset="-128"/>
                <a:ea typeface="Meiryo UI" panose="020B0604030504040204" pitchFamily="50" charset="-128"/>
              </a:rPr>
              <a:t>Q. </a:t>
            </a:r>
            <a:r>
              <a:rPr lang="ja-JP" altLang="en-US" sz="1600" b="1" dirty="0">
                <a:latin typeface="Meiryo UI" panose="020B0604030504040204" pitchFamily="50" charset="-128"/>
                <a:ea typeface="Meiryo UI" panose="020B0604030504040204" pitchFamily="50" charset="-128"/>
              </a:rPr>
              <a:t>本審査はいつ来るのですか？</a:t>
            </a:r>
            <a:endParaRPr lang="en-US" altLang="ja-JP" sz="1600" b="1"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A. </a:t>
            </a:r>
            <a:r>
              <a:rPr lang="ja-JP" altLang="en-US" sz="1600" dirty="0">
                <a:latin typeface="Meiryo UI" panose="020B0604030504040204" pitchFamily="50" charset="-128"/>
                <a:ea typeface="Meiryo UI" panose="020B0604030504040204" pitchFamily="50" charset="-128"/>
              </a:rPr>
              <a:t>会期前日の </a:t>
            </a:r>
            <a:r>
              <a:rPr lang="en-US" altLang="ja-JP" sz="1600" dirty="0">
                <a:latin typeface="Meiryo UI" panose="020B0604030504040204" pitchFamily="50" charset="-128"/>
                <a:ea typeface="Meiryo UI" panose="020B0604030504040204" pitchFamily="50" charset="-128"/>
              </a:rPr>
              <a:t>6</a:t>
            </a:r>
            <a:r>
              <a:rPr lang="ja-JP" altLang="en-US" sz="1600" dirty="0">
                <a:latin typeface="Meiryo UI" panose="020B0604030504040204" pitchFamily="50" charset="-128"/>
                <a:ea typeface="Meiryo UI" panose="020B0604030504040204" pitchFamily="50" charset="-128"/>
              </a:rPr>
              <a:t>月</a:t>
            </a:r>
            <a:r>
              <a:rPr lang="en-US" altLang="ja-JP" sz="1600" dirty="0">
                <a:latin typeface="Meiryo UI" panose="020B0604030504040204" pitchFamily="50" charset="-128"/>
                <a:ea typeface="Meiryo UI" panose="020B0604030504040204" pitchFamily="50" charset="-128"/>
              </a:rPr>
              <a:t>9</a:t>
            </a:r>
            <a:r>
              <a:rPr lang="ja-JP" altLang="en-US" sz="1600" dirty="0">
                <a:latin typeface="Meiryo UI" panose="020B0604030504040204" pitchFamily="50" charset="-128"/>
                <a:ea typeface="Meiryo UI" panose="020B0604030504040204" pitchFamily="50" charset="-128"/>
              </a:rPr>
              <a:t>日</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火</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13:00</a:t>
            </a:r>
            <a:r>
              <a:rPr lang="ja-JP" altLang="en-US" sz="1600" dirty="0">
                <a:latin typeface="Meiryo UI" panose="020B0604030504040204" pitchFamily="50" charset="-128"/>
                <a:ea typeface="Meiryo UI" panose="020B0604030504040204" pitchFamily="50" charset="-128"/>
              </a:rPr>
              <a:t>以降に、各出展ブースにて本審査を予定しています。 </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詳細な時間については、（株）ナノオプト・メディア 担当営業よりご連絡いたします。 </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なお、審査時間には各製品 </a:t>
            </a:r>
            <a:r>
              <a:rPr lang="en-US" altLang="ja-JP" sz="1600" dirty="0">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サービスの担当者（説明員）のご調整をお願いいたします。</a:t>
            </a:r>
            <a:endParaRPr lang="en-US" altLang="ja-JP" sz="1600" dirty="0">
              <a:latin typeface="Meiryo UI" panose="020B0604030504040204" pitchFamily="50" charset="-128"/>
              <a:ea typeface="Meiryo UI" panose="020B0604030504040204" pitchFamily="50" charset="-128"/>
            </a:endParaRPr>
          </a:p>
          <a:p>
            <a:endParaRPr lang="en-US" altLang="ja-JP" sz="1600" b="1" dirty="0">
              <a:latin typeface="Meiryo UI" panose="020B0604030504040204" pitchFamily="50" charset="-128"/>
              <a:ea typeface="Meiryo UI" panose="020B0604030504040204" pitchFamily="50" charset="-128"/>
            </a:endParaRPr>
          </a:p>
          <a:p>
            <a:r>
              <a:rPr lang="en-US" altLang="ja-JP" sz="1600" b="1" dirty="0">
                <a:latin typeface="Meiryo UI" panose="020B0604030504040204" pitchFamily="50" charset="-128"/>
                <a:ea typeface="Meiryo UI" panose="020B0604030504040204" pitchFamily="50" charset="-128"/>
              </a:rPr>
              <a:t>Q. </a:t>
            </a:r>
            <a:r>
              <a:rPr lang="ja-JP" altLang="en-US" sz="1600" b="1" dirty="0">
                <a:latin typeface="Meiryo UI" panose="020B0604030504040204" pitchFamily="50" charset="-128"/>
                <a:ea typeface="Meiryo UI" panose="020B0604030504040204" pitchFamily="50" charset="-128"/>
              </a:rPr>
              <a:t>受賞各社が公に発表になるのはいつですか？</a:t>
            </a:r>
            <a:endParaRPr lang="en-US" altLang="ja-JP" sz="1600" b="1"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A. </a:t>
            </a:r>
            <a:r>
              <a:rPr lang="ja-JP" altLang="en-US" sz="1600" dirty="0">
                <a:latin typeface="Meiryo UI" panose="020B0604030504040204" pitchFamily="50" charset="-128"/>
                <a:ea typeface="Meiryo UI" panose="020B0604030504040204" pitchFamily="50" charset="-128"/>
              </a:rPr>
              <a:t>会期初日の </a:t>
            </a:r>
            <a:r>
              <a:rPr lang="en-US" altLang="ja-JP" sz="1600" dirty="0">
                <a:latin typeface="Meiryo UI" panose="020B0604030504040204" pitchFamily="50" charset="-128"/>
                <a:ea typeface="Meiryo UI" panose="020B0604030504040204" pitchFamily="50" charset="-128"/>
              </a:rPr>
              <a:t>6</a:t>
            </a:r>
            <a:r>
              <a:rPr lang="ja-JP" altLang="en-US" sz="1600" dirty="0">
                <a:latin typeface="Meiryo UI" panose="020B0604030504040204" pitchFamily="50" charset="-128"/>
                <a:ea typeface="Meiryo UI" panose="020B0604030504040204" pitchFamily="50" charset="-128"/>
              </a:rPr>
              <a:t>月</a:t>
            </a:r>
            <a:r>
              <a:rPr lang="en-US" altLang="ja-JP" sz="1600" dirty="0">
                <a:latin typeface="Meiryo UI" panose="020B0604030504040204" pitchFamily="50" charset="-128"/>
                <a:ea typeface="Meiryo UI" panose="020B0604030504040204" pitchFamily="50" charset="-128"/>
              </a:rPr>
              <a:t>10 </a:t>
            </a:r>
            <a:r>
              <a:rPr lang="ja-JP" altLang="en-US" sz="1600" dirty="0">
                <a:latin typeface="Meiryo UI" panose="020B0604030504040204" pitchFamily="50" charset="-128"/>
                <a:ea typeface="Meiryo UI" panose="020B0604030504040204" pitchFamily="50" charset="-128"/>
              </a:rPr>
              <a:t>日</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水</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 午後、公式サイトにて公開予定となります。</a:t>
            </a:r>
            <a:endParaRPr lang="en-US" altLang="ja-JP" sz="16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1080911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F97AFED7-D508-4334-8A1E-2F191DEC057B}"/>
              </a:ext>
            </a:extLst>
          </p:cNvPr>
          <p:cNvSpPr txBox="1"/>
          <p:nvPr/>
        </p:nvSpPr>
        <p:spPr>
          <a:xfrm>
            <a:off x="0" y="0"/>
            <a:ext cx="9900000" cy="646331"/>
          </a:xfrm>
          <a:prstGeom prst="rect">
            <a:avLst/>
          </a:prstGeom>
          <a:noFill/>
        </p:spPr>
        <p:txBody>
          <a:bodyPr wrap="square" rtlCol="0">
            <a:spAutoFit/>
          </a:bodyPr>
          <a:lstStyle/>
          <a:p>
            <a:r>
              <a:rPr lang="ja-JP" altLang="en-US" sz="3600" b="1" baseline="30000" dirty="0">
                <a:solidFill>
                  <a:schemeClr val="bg1"/>
                </a:solidFill>
                <a:latin typeface="Meiryo UI" panose="020B0604030504040204" pitchFamily="50" charset="-128"/>
                <a:ea typeface="Meiryo UI" panose="020B0604030504040204" pitchFamily="50" charset="-128"/>
              </a:rPr>
              <a:t>　　　</a:t>
            </a:r>
            <a:r>
              <a:rPr lang="en-US" altLang="ja-JP" sz="3600" b="1" baseline="30000" dirty="0">
                <a:solidFill>
                  <a:schemeClr val="bg1"/>
                </a:solidFill>
                <a:latin typeface="Meiryo UI" panose="020B0604030504040204" pitchFamily="50" charset="-128"/>
                <a:ea typeface="Meiryo UI" panose="020B0604030504040204" pitchFamily="50" charset="-128"/>
              </a:rPr>
              <a:t>10</a:t>
            </a:r>
            <a:r>
              <a:rPr kumimoji="1" lang="ja-JP" altLang="en-US" sz="3600" b="1" baseline="30000" dirty="0">
                <a:solidFill>
                  <a:schemeClr val="bg1"/>
                </a:solidFill>
                <a:latin typeface="Meiryo UI" panose="020B0604030504040204" pitchFamily="50" charset="-128"/>
                <a:ea typeface="Meiryo UI" panose="020B0604030504040204" pitchFamily="50" charset="-128"/>
              </a:rPr>
              <a:t>．お問い合わせ先</a:t>
            </a:r>
            <a:endParaRPr kumimoji="1" lang="ja-JP" altLang="en-US" sz="8000" b="1" dirty="0">
              <a:solidFill>
                <a:schemeClr val="bg1"/>
              </a:solidFill>
              <a:latin typeface="Meiryo UI" panose="020B0604030504040204" pitchFamily="50" charset="-128"/>
              <a:ea typeface="Meiryo UI" panose="020B0604030504040204" pitchFamily="50" charset="-128"/>
            </a:endParaRPr>
          </a:p>
        </p:txBody>
      </p:sp>
      <p:grpSp>
        <p:nvGrpSpPr>
          <p:cNvPr id="3" name="グループ化 2">
            <a:extLst>
              <a:ext uri="{FF2B5EF4-FFF2-40B4-BE49-F238E27FC236}">
                <a16:creationId xmlns:a16="http://schemas.microsoft.com/office/drawing/2014/main" id="{08B8F041-263E-480C-27E8-74752E4A379F}"/>
              </a:ext>
            </a:extLst>
          </p:cNvPr>
          <p:cNvGrpSpPr/>
          <p:nvPr/>
        </p:nvGrpSpPr>
        <p:grpSpPr>
          <a:xfrm>
            <a:off x="2406000" y="1509954"/>
            <a:ext cx="7380000" cy="2031325"/>
            <a:chOff x="1665139" y="1477959"/>
            <a:chExt cx="7380000" cy="2031325"/>
          </a:xfrm>
        </p:grpSpPr>
        <p:sp>
          <p:nvSpPr>
            <p:cNvPr id="16" name="テキスト ボックス 15">
              <a:extLst>
                <a:ext uri="{FF2B5EF4-FFF2-40B4-BE49-F238E27FC236}">
                  <a16:creationId xmlns:a16="http://schemas.microsoft.com/office/drawing/2014/main" id="{5203AF99-A1DC-4984-8636-13EFBD74793D}"/>
                </a:ext>
              </a:extLst>
            </p:cNvPr>
            <p:cNvSpPr txBox="1"/>
            <p:nvPr/>
          </p:nvSpPr>
          <p:spPr>
            <a:xfrm>
              <a:off x="1665139" y="2185845"/>
              <a:ext cx="7380000" cy="1323439"/>
            </a:xfrm>
            <a:prstGeom prst="rect">
              <a:avLst/>
            </a:prstGeom>
            <a:noFill/>
          </p:spPr>
          <p:txBody>
            <a:bodyPr wrap="square" rtlCol="0">
              <a:spAutoFit/>
            </a:bodyPr>
            <a:lstStyle/>
            <a:p>
              <a:r>
                <a:rPr lang="en-US" altLang="ja-JP" sz="2000" b="1" dirty="0">
                  <a:latin typeface="Meiryo UI" panose="020B0604030504040204" pitchFamily="50" charset="-128"/>
                  <a:ea typeface="Meiryo UI" panose="020B0604030504040204" pitchFamily="50" charset="-128"/>
                </a:rPr>
                <a:t>【 Best of Show Award </a:t>
              </a:r>
              <a:r>
                <a:rPr lang="ja-JP" altLang="en-US" sz="2000" b="1" dirty="0">
                  <a:latin typeface="Meiryo UI" panose="020B0604030504040204" pitchFamily="50" charset="-128"/>
                  <a:ea typeface="Meiryo UI" panose="020B0604030504040204" pitchFamily="50" charset="-128"/>
                </a:rPr>
                <a:t>エントリーのお問い合わせ先 </a:t>
              </a:r>
              <a:r>
                <a:rPr lang="en-US" altLang="ja-JP" sz="2000" b="1" dirty="0">
                  <a:latin typeface="Meiryo UI" panose="020B0604030504040204" pitchFamily="50" charset="-128"/>
                  <a:ea typeface="Meiryo UI" panose="020B0604030504040204" pitchFamily="50" charset="-128"/>
                </a:rPr>
                <a:t>】</a:t>
              </a:r>
            </a:p>
            <a:p>
              <a:r>
                <a:rPr lang="ja-JP" altLang="en-US" sz="2000" dirty="0">
                  <a:latin typeface="Meiryo UI" panose="020B0604030504040204" pitchFamily="50" charset="-128"/>
                  <a:ea typeface="Meiryo UI" panose="020B0604030504040204" pitchFamily="50" charset="-128"/>
                </a:rPr>
                <a:t>ナノオプト・メディア運営事務局　</a:t>
              </a:r>
              <a:r>
                <a:rPr lang="en-US" altLang="ja-JP" sz="2000" dirty="0">
                  <a:latin typeface="Meiryo UI" panose="020B0604030504040204" pitchFamily="50" charset="-128"/>
                  <a:ea typeface="Meiryo UI" panose="020B0604030504040204" pitchFamily="50" charset="-128"/>
                </a:rPr>
                <a:t>Best of Show Award</a:t>
              </a:r>
              <a:r>
                <a:rPr lang="ja-JP" altLang="en-US" sz="2000" dirty="0">
                  <a:latin typeface="Meiryo UI" panose="020B0604030504040204" pitchFamily="50" charset="-128"/>
                  <a:ea typeface="Meiryo UI" panose="020B0604030504040204" pitchFamily="50" charset="-128"/>
                </a:rPr>
                <a:t>担当</a:t>
              </a:r>
            </a:p>
            <a:p>
              <a:r>
                <a:rPr lang="ja-JP" altLang="en-US" sz="2000" dirty="0">
                  <a:latin typeface="Meiryo UI" panose="020B0604030504040204" pitchFamily="50" charset="-128"/>
                  <a:ea typeface="Meiryo UI" panose="020B0604030504040204" pitchFamily="50" charset="-128"/>
                </a:rPr>
                <a:t>〒</a:t>
              </a:r>
              <a:r>
                <a:rPr lang="en-US" altLang="ja-JP" sz="2000" dirty="0">
                  <a:latin typeface="Meiryo UI" panose="020B0604030504040204" pitchFamily="50" charset="-128"/>
                  <a:ea typeface="Meiryo UI" panose="020B0604030504040204" pitchFamily="50" charset="-128"/>
                </a:rPr>
                <a:t>160-0022 </a:t>
              </a:r>
              <a:r>
                <a:rPr lang="ja-JP" altLang="en-US" sz="2000" dirty="0">
                  <a:latin typeface="Meiryo UI" panose="020B0604030504040204" pitchFamily="50" charset="-128"/>
                  <a:ea typeface="Meiryo UI" panose="020B0604030504040204" pitchFamily="50" charset="-128"/>
                </a:rPr>
                <a:t>東京都新宿区新宿</a:t>
              </a:r>
              <a:r>
                <a:rPr lang="en-US" altLang="ja-JP" sz="2000" dirty="0">
                  <a:latin typeface="Meiryo UI" panose="020B0604030504040204" pitchFamily="50" charset="-128"/>
                  <a:ea typeface="Meiryo UI" panose="020B0604030504040204" pitchFamily="50" charset="-128"/>
                </a:rPr>
                <a:t>1-12-5 Uni-works</a:t>
              </a:r>
              <a:r>
                <a:rPr lang="ja-JP" altLang="en-US" sz="2000" dirty="0">
                  <a:latin typeface="Meiryo UI" panose="020B0604030504040204" pitchFamily="50" charset="-128"/>
                  <a:ea typeface="Meiryo UI" panose="020B0604030504040204" pitchFamily="50" charset="-128"/>
                </a:rPr>
                <a:t>新宿御苑 </a:t>
              </a:r>
              <a:r>
                <a:rPr lang="en-US" altLang="ja-JP" sz="2000" dirty="0">
                  <a:latin typeface="Meiryo UI" panose="020B0604030504040204" pitchFamily="50" charset="-128"/>
                  <a:ea typeface="Meiryo UI" panose="020B0604030504040204" pitchFamily="50" charset="-128"/>
                </a:rPr>
                <a:t>3F</a:t>
              </a:r>
            </a:p>
            <a:p>
              <a:r>
                <a:rPr lang="en-US" altLang="ja-JP" sz="2000" dirty="0">
                  <a:latin typeface="Meiryo UI" panose="020B0604030504040204" pitchFamily="50" charset="-128"/>
                  <a:ea typeface="Meiryo UI" panose="020B0604030504040204" pitchFamily="50" charset="-128"/>
                </a:rPr>
                <a:t>Mail : </a:t>
              </a:r>
              <a:r>
                <a:rPr lang="en-US" altLang="ja-JP" sz="2000" dirty="0">
                  <a:latin typeface="Meiryo UI" panose="020B0604030504040204" pitchFamily="50" charset="-128"/>
                  <a:ea typeface="Meiryo UI" panose="020B0604030504040204" pitchFamily="50" charset="-128"/>
                  <a:hlinkClick r:id="rId2"/>
                </a:rPr>
                <a:t>interop-award@f2ff.jp</a:t>
              </a:r>
              <a:endParaRPr lang="en-US" altLang="ja-JP" sz="2000" dirty="0">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23DD89C7-AAFA-EF87-6D08-B52070764FA3}"/>
                </a:ext>
              </a:extLst>
            </p:cNvPr>
            <p:cNvSpPr txBox="1"/>
            <p:nvPr/>
          </p:nvSpPr>
          <p:spPr>
            <a:xfrm>
              <a:off x="1665139" y="1477959"/>
              <a:ext cx="7045518" cy="707886"/>
            </a:xfrm>
            <a:prstGeom prst="rect">
              <a:avLst/>
            </a:prstGeom>
            <a:noFill/>
          </p:spPr>
          <p:txBody>
            <a:bodyPr wrap="none" rtlCol="0">
              <a:spAutoFit/>
            </a:bodyPr>
            <a:lstStyle/>
            <a:p>
              <a:r>
                <a:rPr kumimoji="1" lang="ja-JP" altLang="en-US" sz="2000" b="1" dirty="0">
                  <a:solidFill>
                    <a:srgbClr val="0070C0"/>
                  </a:solidFill>
                  <a:latin typeface="Meiryo UI" panose="020B0604030504040204" pitchFamily="50" charset="-128"/>
                  <a:ea typeface="Meiryo UI" panose="020B0604030504040204" pitchFamily="50" charset="-128"/>
                </a:rPr>
                <a:t>出展社様からの積極的なエントリーをお待ちしております！</a:t>
              </a:r>
              <a:endParaRPr kumimoji="1" lang="en-US" altLang="ja-JP" sz="2000" b="1" dirty="0">
                <a:solidFill>
                  <a:srgbClr val="0070C0"/>
                </a:solidFill>
                <a:latin typeface="Meiryo UI" panose="020B0604030504040204" pitchFamily="50" charset="-128"/>
                <a:ea typeface="Meiryo UI" panose="020B0604030504040204" pitchFamily="50" charset="-128"/>
              </a:endParaRPr>
            </a:p>
            <a:p>
              <a:r>
                <a:rPr lang="ja-JP" altLang="en-US" sz="2000" b="1" dirty="0">
                  <a:solidFill>
                    <a:srgbClr val="0070C0"/>
                  </a:solidFill>
                  <a:latin typeface="Meiryo UI" panose="020B0604030504040204" pitchFamily="50" charset="-128"/>
                  <a:ea typeface="Meiryo UI" panose="020B0604030504040204" pitchFamily="50" charset="-128"/>
                </a:rPr>
                <a:t>何かご不明な点がございましたら、お気軽にお問い合わせください。</a:t>
              </a:r>
              <a:endParaRPr kumimoji="1" lang="ja-JP" altLang="en-US" sz="2000" b="1" dirty="0">
                <a:solidFill>
                  <a:srgbClr val="0070C0"/>
                </a:solidFill>
                <a:latin typeface="Meiryo UI" panose="020B0604030504040204" pitchFamily="50" charset="-128"/>
                <a:ea typeface="Meiryo UI" panose="020B0604030504040204" pitchFamily="50" charset="-128"/>
              </a:endParaRPr>
            </a:p>
          </p:txBody>
        </p:sp>
      </p:grpSp>
      <p:sp>
        <p:nvSpPr>
          <p:cNvPr id="4" name="四角形: 角を丸くする 3">
            <a:hlinkClick r:id="rId3"/>
            <a:extLst>
              <a:ext uri="{FF2B5EF4-FFF2-40B4-BE49-F238E27FC236}">
                <a16:creationId xmlns:a16="http://schemas.microsoft.com/office/drawing/2014/main" id="{EF5F671A-FEFB-FCC0-42C5-E4C6DC00F27D}"/>
              </a:ext>
            </a:extLst>
          </p:cNvPr>
          <p:cNvSpPr/>
          <p:nvPr/>
        </p:nvSpPr>
        <p:spPr>
          <a:xfrm>
            <a:off x="2405999" y="4249165"/>
            <a:ext cx="7379999" cy="914400"/>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 name="テキスト ボックス 6">
            <a:extLst>
              <a:ext uri="{FF2B5EF4-FFF2-40B4-BE49-F238E27FC236}">
                <a16:creationId xmlns:a16="http://schemas.microsoft.com/office/drawing/2014/main" id="{F7D6FB63-D732-F451-F6C2-6A0F51524763}"/>
              </a:ext>
            </a:extLst>
          </p:cNvPr>
          <p:cNvSpPr txBox="1"/>
          <p:nvPr/>
        </p:nvSpPr>
        <p:spPr>
          <a:xfrm>
            <a:off x="2406000" y="4413977"/>
            <a:ext cx="7379998" cy="584775"/>
          </a:xfrm>
          <a:prstGeom prst="rect">
            <a:avLst/>
          </a:prstGeom>
          <a:noFill/>
        </p:spPr>
        <p:txBody>
          <a:bodyPr wrap="square">
            <a:spAutoFit/>
          </a:bodyPr>
          <a:lstStyle/>
          <a:p>
            <a:pPr algn="ctr"/>
            <a:r>
              <a:rPr kumimoji="1" lang="ja-JP" altLang="en-US" sz="3200" b="1" dirty="0">
                <a:solidFill>
                  <a:schemeClr val="bg1"/>
                </a:solidFill>
                <a:latin typeface="Meiryo UI" panose="020B0604030504040204" pitchFamily="50" charset="-128"/>
                <a:ea typeface="Meiryo UI" panose="020B0604030504040204" pitchFamily="50" charset="-128"/>
              </a:rPr>
              <a:t>エントリー（出展社専用サイト）はこちら</a:t>
            </a:r>
          </a:p>
        </p:txBody>
      </p:sp>
    </p:spTree>
    <p:extLst>
      <p:ext uri="{BB962C8B-B14F-4D97-AF65-F5344CB8AC3E}">
        <p14:creationId xmlns:p14="http://schemas.microsoft.com/office/powerpoint/2010/main" val="121960071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DA34A2257AB84446B49DC7A5347098C0" ma:contentTypeVersion="2" ma:contentTypeDescription="新しいドキュメントを作成します。" ma:contentTypeScope="" ma:versionID="24caeb747425b2f3fb724ba7d3ecefe2">
  <xsd:schema xmlns:xsd="http://www.w3.org/2001/XMLSchema" xmlns:xs="http://www.w3.org/2001/XMLSchema" xmlns:p="http://schemas.microsoft.com/office/2006/metadata/properties" xmlns:ns3="be8d300c-e25f-4b7d-911e-14d66636e609" targetNamespace="http://schemas.microsoft.com/office/2006/metadata/properties" ma:root="true" ma:fieldsID="76d2bb4bcf0edde63fa8504d855cba32" ns3:_="">
    <xsd:import namespace="be8d300c-e25f-4b7d-911e-14d66636e609"/>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8d300c-e25f-4b7d-911e-14d66636e6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18B18E2-24F6-418B-80E5-0A8687FBD0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e8d300c-e25f-4b7d-911e-14d66636e6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0FA764E-DC21-4F14-87E0-E42E646C3940}">
  <ds:schemaRefs>
    <ds:schemaRef ds:uri="http://schemas.microsoft.com/office/2006/metadata/properties"/>
    <ds:schemaRef ds:uri="http://schemas.microsoft.com/office/infopath/2007/PartnerControls"/>
    <ds:schemaRef ds:uri="http://purl.org/dc/elements/1.1/"/>
    <ds:schemaRef ds:uri="http://www.w3.org/XML/1998/namespace"/>
    <ds:schemaRef ds:uri="http://schemas.microsoft.com/office/2006/documentManagement/types"/>
    <ds:schemaRef ds:uri="http://purl.org/dc/dcmitype/"/>
    <ds:schemaRef ds:uri="http://purl.org/dc/terms/"/>
    <ds:schemaRef ds:uri="http://schemas.openxmlformats.org/package/2006/metadata/core-properties"/>
    <ds:schemaRef ds:uri="be8d300c-e25f-4b7d-911e-14d66636e609"/>
  </ds:schemaRefs>
</ds:datastoreItem>
</file>

<file path=customXml/itemProps3.xml><?xml version="1.0" encoding="utf-8"?>
<ds:datastoreItem xmlns:ds="http://schemas.openxmlformats.org/officeDocument/2006/customXml" ds:itemID="{681993CC-AB67-4AEA-BAC2-DBA08F2EA61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21363</TotalTime>
  <Words>4243</Words>
  <Application>Microsoft Office PowerPoint</Application>
  <PresentationFormat>ワイド画面</PresentationFormat>
  <Paragraphs>357</Paragraphs>
  <Slides>17</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3</vt:i4>
      </vt:variant>
      <vt:variant>
        <vt:lpstr>スライド タイトル</vt:lpstr>
      </vt:variant>
      <vt:variant>
        <vt:i4>17</vt:i4>
      </vt:variant>
    </vt:vector>
  </HeadingPairs>
  <TitlesOfParts>
    <vt:vector size="27" baseType="lpstr">
      <vt:lpstr>Meiryo UI</vt:lpstr>
      <vt:lpstr>メイリオ</vt:lpstr>
      <vt:lpstr>游ゴシック</vt:lpstr>
      <vt:lpstr>游ゴシック Light</vt:lpstr>
      <vt:lpstr>Arial</vt:lpstr>
      <vt:lpstr>OPTICopperplate Heavy</vt:lpstr>
      <vt:lpstr>Wingdings</vt:lpstr>
      <vt:lpstr>Office テーマ</vt:lpstr>
      <vt:lpstr>1_Office テーマ</vt:lpstr>
      <vt:lpstr>Office テーマ</vt:lpstr>
      <vt:lpstr>エントリーマニュアル</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Best of Show Award 2026  ～エントリーマニュアル～</dc:title>
  <dc:creator>Mitsuru Kuroki</dc:creator>
  <cp:lastModifiedBy>池上 孝太</cp:lastModifiedBy>
  <cp:revision>300</cp:revision>
  <cp:lastPrinted>2021-03-10T06:34:09Z</cp:lastPrinted>
  <dcterms:created xsi:type="dcterms:W3CDTF">2021-02-16T06:20:47Z</dcterms:created>
  <dcterms:modified xsi:type="dcterms:W3CDTF">2026-04-24T07:24:41Z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0x010100DA34A2257AB84446B49DC7A5347098C0</vt:lpwstr>
  </property>
</Properties>
</file>